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4"/>
  </p:notesMasterIdLst>
  <p:sldIdLst>
    <p:sldId id="257" r:id="rId3"/>
    <p:sldId id="258" r:id="rId4"/>
    <p:sldId id="259" r:id="rId5"/>
    <p:sldId id="262" r:id="rId6"/>
    <p:sldId id="263" r:id="rId7"/>
    <p:sldId id="265" r:id="rId8"/>
    <p:sldId id="266" r:id="rId9"/>
    <p:sldId id="271" r:id="rId10"/>
    <p:sldId id="356" r:id="rId11"/>
    <p:sldId id="341" r:id="rId12"/>
    <p:sldId id="34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31" autoAdjust="0"/>
    <p:restoredTop sz="76565" autoAdjust="0"/>
  </p:normalViewPr>
  <p:slideViewPr>
    <p:cSldViewPr snapToGrid="0">
      <p:cViewPr varScale="1">
        <p:scale>
          <a:sx n="99" d="100"/>
          <a:sy n="99" d="100"/>
        </p:scale>
        <p:origin x="2392" y="168"/>
      </p:cViewPr>
      <p:guideLst>
        <p:guide orient="horz" pos="2160"/>
        <p:guide pos="2880"/>
      </p:guideLst>
    </p:cSldViewPr>
  </p:slideViewPr>
  <p:outlineViewPr>
    <p:cViewPr>
      <p:scale>
        <a:sx n="33" d="100"/>
        <a:sy n="33" d="100"/>
      </p:scale>
      <p:origin x="0" y="-13627"/>
    </p:cViewPr>
  </p:outlineViewPr>
  <p:notesTextViewPr>
    <p:cViewPr>
      <p:scale>
        <a:sx n="1" d="1"/>
        <a:sy n="1" d="1"/>
      </p:scale>
      <p:origin x="0" y="0"/>
    </p:cViewPr>
  </p:notesTextViewPr>
  <p:sorterViewPr>
    <p:cViewPr>
      <p:scale>
        <a:sx n="66" d="100"/>
        <a:sy n="66" d="100"/>
      </p:scale>
      <p:origin x="0" y="-160"/>
    </p:cViewPr>
  </p:sorterViewPr>
  <p:notesViewPr>
    <p:cSldViewPr snapToGrid="0">
      <p:cViewPr varScale="1">
        <p:scale>
          <a:sx n="124" d="100"/>
          <a:sy n="124" d="100"/>
        </p:scale>
        <p:origin x="11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72A4-99FB-4241-BC87-E41AACD1215F}"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73D4-30F5-446E-B549-4B5920B565CD}" type="slidenum">
              <a:rPr lang="en-US" smtClean="0"/>
              <a:t>‹#›</a:t>
            </a:fld>
            <a:endParaRPr lang="en-US"/>
          </a:p>
        </p:txBody>
      </p:sp>
    </p:spTree>
    <p:extLst>
      <p:ext uri="{BB962C8B-B14F-4D97-AF65-F5344CB8AC3E}">
        <p14:creationId xmlns:p14="http://schemas.microsoft.com/office/powerpoint/2010/main" val="180938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fc.state.ga.us/utilization/economic-impacts/2015%20Economic%20Benefits%20Report%20FINA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2813">
              <a:lnSpc>
                <a:spcPct val="80000"/>
              </a:lnSpc>
            </a:pPr>
            <a:r>
              <a:rPr lang="en-US" sz="1200" dirty="0">
                <a:latin typeface="Calibri" pitchFamily="34" charset="0"/>
              </a:rPr>
              <a:t>Note: Information has been included in this presentation to fit multiple audiences, from homeowners to foresters.  The presentation in its entirety </a:t>
            </a:r>
            <a:r>
              <a:rPr lang="en-US" dirty="0">
                <a:latin typeface="Calibri" pitchFamily="34" charset="0"/>
              </a:rPr>
              <a:t>may be too long for many outreach events.  Select the slides that best fit your audience and timeframe.</a:t>
            </a: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13701-F51A-4E5A-A895-C2F8A340F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81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discussion of different beetles will begin with some of the larger, more obvious </a:t>
            </a:r>
            <a:r>
              <a:rPr lang="en-US" dirty="0" err="1"/>
              <a:t>woodboring</a:t>
            </a:r>
            <a:r>
              <a:rPr lang="en-US" dirty="0"/>
              <a:t> beetles.  Sometimes we see a really large bug, and it seems logical that something so large would be what is killing the tree.  However, that is not the case with beetles that feed on pines.</a:t>
            </a:r>
          </a:p>
          <a:p>
            <a:endParaRPr lang="en-US" dirty="0"/>
          </a:p>
          <a:p>
            <a:r>
              <a:rPr lang="en-US" dirty="0"/>
              <a:t>Pine sawyers are a type of </a:t>
            </a:r>
            <a:r>
              <a:rPr lang="en-US" dirty="0" err="1"/>
              <a:t>longhorned</a:t>
            </a:r>
            <a:r>
              <a:rPr lang="en-US" dirty="0"/>
              <a:t> beetle that feeds on pine trees.  These beetles are about an inch long and have a 1 – 3 year life cycle.  The larvae can tunnel into the heartwood – that’s the xylem in the innermost part of the tree.  Sometimes the larvae can be heard tunneling inside the tree.</a:t>
            </a:r>
          </a:p>
          <a:p>
            <a:endParaRPr lang="en-US" dirty="0"/>
          </a:p>
          <a:p>
            <a:r>
              <a:rPr lang="en-US" dirty="0"/>
              <a:t>Pine sawyers attack weakened, dying trees. They may still be present in trees that are already dead.  Pine sawyers are a secondary pest.  Control measures are not appropriate for this pest.  Control measures will not preserve the tree, because the tree is already dying by the time pine sawyers begin feeding. </a:t>
            </a:r>
          </a:p>
          <a:p>
            <a:endParaRPr lang="en-US" dirty="0"/>
          </a:p>
        </p:txBody>
      </p:sp>
      <p:sp>
        <p:nvSpPr>
          <p:cNvPr id="4" name="Slide Number Placeholder 3"/>
          <p:cNvSpPr>
            <a:spLocks noGrp="1"/>
          </p:cNvSpPr>
          <p:nvPr>
            <p:ph type="sldNum" sz="quarter" idx="10"/>
          </p:nvPr>
        </p:nvSpPr>
        <p:spPr/>
        <p:txBody>
          <a:bodyPr/>
          <a:lstStyle/>
          <a:p>
            <a:pPr>
              <a:defRPr/>
            </a:pPr>
            <a:fld id="{40E1771A-666E-4833-94A9-A0A0C17EDC6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16639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Fladheaded</a:t>
            </a:r>
            <a:r>
              <a:rPr lang="en-US" dirty="0"/>
              <a:t> wood borers are also called metallic wood borers, because adults have a metallic or iridescent appearance.  Larvae have a small head.  The next body segment is broad with a flattened top and bottom, which makes the “head” appear flattened.  </a:t>
            </a:r>
          </a:p>
          <a:p>
            <a:endParaRPr lang="en-US" dirty="0"/>
          </a:p>
          <a:p>
            <a:r>
              <a:rPr lang="en-US" dirty="0" err="1"/>
              <a:t>Flatheaded</a:t>
            </a:r>
            <a:r>
              <a:rPr lang="en-US" dirty="0"/>
              <a:t> wood borers have a 1 – 2 year lifecycle, most of which is spent living under the bark of trees.  They feed on weakened or dead trees, and can tunnel into both the phloem and xylem.  No control measures are recommended, because the tree health is poor when </a:t>
            </a:r>
            <a:r>
              <a:rPr lang="en-US" dirty="0" err="1"/>
              <a:t>flatheaded</a:t>
            </a:r>
            <a:r>
              <a:rPr lang="en-US" dirty="0"/>
              <a:t> wood borers attack.</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11</a:t>
            </a:fld>
            <a:endParaRPr lang="en-US"/>
          </a:p>
        </p:txBody>
      </p:sp>
    </p:spTree>
    <p:extLst>
      <p:ext uri="{BB962C8B-B14F-4D97-AF65-F5344CB8AC3E}">
        <p14:creationId xmlns:p14="http://schemas.microsoft.com/office/powerpoint/2010/main" val="372173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talk will cover multiple beetle species that are pests of pines in the south.  Bark beetles – southern pine beetle, engraver beetles, and black turpentine beetles are all from the family </a:t>
            </a:r>
            <a:r>
              <a:rPr lang="en-US" dirty="0" err="1"/>
              <a:t>Curculionidae</a:t>
            </a:r>
            <a:r>
              <a:rPr lang="en-US" dirty="0"/>
              <a:t> – the weevil family.  These beetles can be very problematic in pine trees.  However, there are other beetles that are often observed feeding on pines, such as </a:t>
            </a:r>
            <a:r>
              <a:rPr lang="en-US" dirty="0" err="1"/>
              <a:t>woodboring</a:t>
            </a:r>
            <a:r>
              <a:rPr lang="en-US" dirty="0"/>
              <a:t> beetles.  Learning about the different beetles that may be present can help you understand what is happening in rural and urban forests.</a:t>
            </a:r>
          </a:p>
          <a:p>
            <a:endParaRPr lang="en-US" dirty="0"/>
          </a:p>
          <a:p>
            <a:r>
              <a:rPr lang="en-US" dirty="0"/>
              <a:t>Descriptions of the different beetles will be followed by management recommendations to maintain healthy pine trees.</a:t>
            </a:r>
          </a:p>
          <a:p>
            <a:endParaRPr lang="en-US" dirty="0"/>
          </a:p>
          <a:p>
            <a:r>
              <a:rPr lang="en-US" dirty="0"/>
              <a:t>Note: Emphasize during the talk that most of these beetles are secondary pests.  Secondary pests are not the initial pine health problem, but are taking advantage of unhealthy pine trees.  However, southern pine beetle (SPB) is </a:t>
            </a:r>
            <a:r>
              <a:rPr lang="en-US" u="sng" dirty="0"/>
              <a:t>not</a:t>
            </a:r>
            <a:r>
              <a:rPr lang="en-US" dirty="0"/>
              <a:t> a secondary pest.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45B495-702E-4B2B-9352-3CF2949C43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35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Forestry in Georgia generates more than $3.5 billion in wages, $19.2 billion in revenue, and employs more than 50,000 people.*  Pine forests throughout the state, add both economic and scenic/recreational value.  Trees in yards increase property values for both the residential lot and nearby properties.  </a:t>
            </a:r>
          </a:p>
          <a:p>
            <a:r>
              <a:rPr lang="en-US" dirty="0"/>
              <a:t>Pine forests also improve air and water quality and provide habitat for wildlife.</a:t>
            </a:r>
          </a:p>
          <a:p>
            <a:r>
              <a:rPr lang="en-US" dirty="0"/>
              <a:t>While pine stands and wooded yards may be located on private property, citizens of Georgia all benefit from their presence.  </a:t>
            </a:r>
          </a:p>
          <a:p>
            <a:endParaRPr lang="en-US" dirty="0"/>
          </a:p>
          <a:p>
            <a:r>
              <a:rPr lang="en-US" dirty="0"/>
              <a:t>*2015 Economic Benefits of the Forestry Industry in Georgia</a:t>
            </a:r>
          </a:p>
          <a:p>
            <a:r>
              <a:rPr lang="en-US" dirty="0">
                <a:solidFill>
                  <a:srgbClr val="FF0000"/>
                </a:solidFill>
                <a:hlinkClick r:id="rId3"/>
              </a:rPr>
              <a:t>http://www.gfc.state.ga.us/utilization/economic-impacts/2015%20Economic%20Benefits%20Report%20FINAL.pdf</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21973D4-30F5-446E-B549-4B5920B565CD}" type="slidenum">
              <a:rPr lang="en-US" smtClean="0"/>
              <a:t>3</a:t>
            </a:fld>
            <a:endParaRPr lang="en-US"/>
          </a:p>
        </p:txBody>
      </p:sp>
    </p:spTree>
    <p:extLst>
      <p:ext uri="{BB962C8B-B14F-4D97-AF65-F5344CB8AC3E}">
        <p14:creationId xmlns:p14="http://schemas.microsoft.com/office/powerpoint/2010/main" val="408110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pines in our forests and yards are not healthy.  An initial </a:t>
            </a:r>
            <a:r>
              <a:rPr lang="en-US" i="1" dirty="0"/>
              <a:t>symptom </a:t>
            </a:r>
            <a:r>
              <a:rPr lang="en-US" dirty="0"/>
              <a:t>of an unhealthy tree may be a thinning canopy.  Often the tree has been irreparably damaged by insects or diseases by the time </a:t>
            </a:r>
            <a:r>
              <a:rPr lang="en-US" i="1" dirty="0"/>
              <a:t>symptoms</a:t>
            </a:r>
            <a:r>
              <a:rPr lang="en-US" dirty="0"/>
              <a:t> are observed.</a:t>
            </a:r>
          </a:p>
          <a:p>
            <a:endParaRPr lang="en-US" dirty="0"/>
          </a:p>
          <a:p>
            <a:r>
              <a:rPr lang="en-US" dirty="0"/>
              <a:t>Note: Symptoms are the tree’s response to stimulus or disturbance, e.g., thinning crown, yellow and red needles. If sloughing bark is observed the tree is already dead.</a:t>
            </a:r>
          </a:p>
        </p:txBody>
      </p:sp>
      <p:sp>
        <p:nvSpPr>
          <p:cNvPr id="4" name="Slide Number Placeholder 3"/>
          <p:cNvSpPr>
            <a:spLocks noGrp="1"/>
          </p:cNvSpPr>
          <p:nvPr>
            <p:ph type="sldNum" sz="quarter" idx="10"/>
          </p:nvPr>
        </p:nvSpPr>
        <p:spPr/>
        <p:txBody>
          <a:bodyPr/>
          <a:lstStyle/>
          <a:p>
            <a:fld id="{221973D4-30F5-446E-B549-4B5920B565CD}" type="slidenum">
              <a:rPr lang="en-US" smtClean="0"/>
              <a:t>4</a:t>
            </a:fld>
            <a:endParaRPr lang="en-US" dirty="0"/>
          </a:p>
        </p:txBody>
      </p:sp>
    </p:spTree>
    <p:extLst>
      <p:ext uri="{BB962C8B-B14F-4D97-AF65-F5344CB8AC3E}">
        <p14:creationId xmlns:p14="http://schemas.microsoft.com/office/powerpoint/2010/main" val="60928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different </a:t>
            </a:r>
            <a:r>
              <a:rPr lang="en-US" i="1" dirty="0"/>
              <a:t>signs</a:t>
            </a:r>
            <a:r>
              <a:rPr lang="en-US" dirty="0"/>
              <a:t> of insect damage may be present upon closer examination, and multiple beetle species can attack a tree at the same time.  All of these different </a:t>
            </a:r>
            <a:r>
              <a:rPr lang="en-US" i="1" dirty="0"/>
              <a:t>signs</a:t>
            </a:r>
            <a:r>
              <a:rPr lang="en-US" dirty="0"/>
              <a:t>, such as tunnels under the bark, holes on the trunk, and pitch flowing down the bark, can make it difficult to know exactly what is causing the tree to be sick (or already dead).  Some signs, like pitch flowing may not be present.  Trees produced pitch to flush out beetles, but unhealthy trees may not have the resources to produce enough pitch.</a:t>
            </a:r>
          </a:p>
          <a:p>
            <a:endParaRPr lang="en-US" dirty="0"/>
          </a:p>
          <a:p>
            <a:r>
              <a:rPr lang="en-US" dirty="0"/>
              <a:t>Note: </a:t>
            </a:r>
            <a:r>
              <a:rPr lang="en-US" i="1" dirty="0"/>
              <a:t>Signs</a:t>
            </a:r>
            <a:r>
              <a:rPr lang="en-US" dirty="0"/>
              <a:t> are the physical indications of insect activity,</a:t>
            </a:r>
            <a:r>
              <a:rPr lang="en-US" baseline="0" dirty="0"/>
              <a:t> e.g., pitch tubes, </a:t>
            </a:r>
            <a:r>
              <a:rPr lang="en-US" baseline="0" dirty="0" err="1"/>
              <a:t>frass</a:t>
            </a:r>
            <a:r>
              <a:rPr lang="en-US" dirty="0"/>
              <a:t>.</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5</a:t>
            </a:fld>
            <a:endParaRPr lang="en-US" dirty="0"/>
          </a:p>
        </p:txBody>
      </p:sp>
    </p:spTree>
    <p:extLst>
      <p:ext uri="{BB962C8B-B14F-4D97-AF65-F5344CB8AC3E}">
        <p14:creationId xmlns:p14="http://schemas.microsoft.com/office/powerpoint/2010/main" val="265540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size holes may be present on the outside of the trunk.  </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6</a:t>
            </a:fld>
            <a:endParaRPr lang="en-US"/>
          </a:p>
        </p:txBody>
      </p:sp>
    </p:spTree>
    <p:extLst>
      <p:ext uri="{BB962C8B-B14F-4D97-AF65-F5344CB8AC3E}">
        <p14:creationId xmlns:p14="http://schemas.microsoft.com/office/powerpoint/2010/main" val="330914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consider whether the insects making the holes are a primary or secondary problem.  A primary problem is the agent that is causing the initial tree health problem.  A secondary problem, in this case, is an insect that is able to feed on the tree once it is in a weakened state.  </a:t>
            </a:r>
          </a:p>
          <a:p>
            <a:endParaRPr lang="en-US" dirty="0"/>
          </a:p>
          <a:p>
            <a:r>
              <a:rPr lang="en-US" dirty="0"/>
              <a:t>Often the primary problem is not an insect at all.  Drought, flooding, root compaction, and mechanical damage can weaken trees.  Once weakened, the trees are unable to defend themselves against insect pests.</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7</a:t>
            </a:fld>
            <a:endParaRPr lang="en-US"/>
          </a:p>
        </p:txBody>
      </p:sp>
    </p:spTree>
    <p:extLst>
      <p:ext uri="{BB962C8B-B14F-4D97-AF65-F5344CB8AC3E}">
        <p14:creationId xmlns:p14="http://schemas.microsoft.com/office/powerpoint/2010/main" val="427764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8792"/>
            <a:ext cx="5486400" cy="4109408"/>
          </a:xfrm>
        </p:spPr>
        <p:txBody>
          <a:bodyPr/>
          <a:lstStyle/>
          <a:p>
            <a:r>
              <a:rPr lang="en-US" dirty="0"/>
              <a:t>Before discussing pine beetles, it is important to understand where in the tree they are feeding.</a:t>
            </a:r>
          </a:p>
          <a:p>
            <a:r>
              <a:rPr lang="en-US" dirty="0"/>
              <a:t>Many beetles in trees are hidden pests.  Although not often seen on the outside of the tree, they are causing a great amount of damage while hidden inside the tree. </a:t>
            </a:r>
          </a:p>
          <a:p>
            <a:endParaRPr lang="en-US" dirty="0"/>
          </a:p>
          <a:p>
            <a:r>
              <a:rPr lang="en-US" dirty="0"/>
              <a:t>Trees are built like a “two-way street” on the inside.  There is vascular tissue that moves materials throughout the tree – similar to our vascular system.</a:t>
            </a:r>
          </a:p>
          <a:p>
            <a:endParaRPr lang="en-US" dirty="0"/>
          </a:p>
          <a:p>
            <a:r>
              <a:rPr lang="en-US" dirty="0"/>
              <a:t>Xylem is located in the inner part of the tree.  The xylem moves water from the roots to the canopy.  Xylem supplies the tree with water. </a:t>
            </a:r>
          </a:p>
          <a:p>
            <a:endParaRPr lang="en-US" dirty="0"/>
          </a:p>
          <a:p>
            <a:r>
              <a:rPr lang="en-US" dirty="0"/>
              <a:t>The cambium is a thin layer of tissue that produces new cells that become xylem, phloem, or more cambium.</a:t>
            </a:r>
          </a:p>
          <a:p>
            <a:endParaRPr lang="en-US" dirty="0"/>
          </a:p>
          <a:p>
            <a:r>
              <a:rPr lang="en-US" dirty="0"/>
              <a:t>Phloem or the “inner bark” is located just under the bark.  The phloem transports organic compounds, like glucose and starch, made during photosynthesis.  Phloem supplies the tree with “food.” </a:t>
            </a:r>
            <a:endParaRPr lang="en-US" dirty="0">
              <a:solidFill>
                <a:srgbClr val="FF0000"/>
              </a:solidFill>
            </a:endParaRPr>
          </a:p>
          <a:p>
            <a:endParaRPr lang="en-US" dirty="0"/>
          </a:p>
          <a:p>
            <a:r>
              <a:rPr lang="en-US" dirty="0"/>
              <a:t>The “two-way street” on the inside of the tree moves water up through the xylem and food down through the phloem.  Unfortunately, bark beetles cause a problem with movement of materials along the “street.”</a:t>
            </a:r>
          </a:p>
        </p:txBody>
      </p:sp>
      <p:sp>
        <p:nvSpPr>
          <p:cNvPr id="4" name="Slide Number Placeholder 3"/>
          <p:cNvSpPr>
            <a:spLocks noGrp="1"/>
          </p:cNvSpPr>
          <p:nvPr>
            <p:ph type="sldNum" sz="quarter" idx="10"/>
          </p:nvPr>
        </p:nvSpPr>
        <p:spPr/>
        <p:txBody>
          <a:bodyPr/>
          <a:lstStyle/>
          <a:p>
            <a:fld id="{221973D4-30F5-446E-B549-4B5920B565CD}" type="slidenum">
              <a:rPr lang="en-US" smtClean="0"/>
              <a:t>8</a:t>
            </a:fld>
            <a:endParaRPr lang="en-US" dirty="0"/>
          </a:p>
        </p:txBody>
      </p:sp>
    </p:spTree>
    <p:extLst>
      <p:ext uri="{BB962C8B-B14F-4D97-AF65-F5344CB8AC3E}">
        <p14:creationId xmlns:p14="http://schemas.microsoft.com/office/powerpoint/2010/main" val="377790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Bark beetles feed in the phloem.  Adults bore tunnels, also called galleries, through the bark.  Once inside the tree, adults start to dig galleries and lay eggs.  Larvae hatch from the eggs and dig more galleries. They differ from woodborers because none of their life stages enter the xylem.</a:t>
            </a:r>
          </a:p>
          <a:p>
            <a:endParaRPr lang="en-US" dirty="0"/>
          </a:p>
          <a:p>
            <a:r>
              <a:rPr lang="en-US" dirty="0"/>
              <a:t>The phloem that is bringing energy to the trunk and roots of the tree is mechanically damaged by the beetle galleries.  The tree is starved because the food cannot move down through the vascular tissue.  The disruption of the vascular tissue is called “girdling.”</a:t>
            </a:r>
          </a:p>
          <a:p>
            <a:endParaRPr lang="en-US" dirty="0">
              <a:solidFill>
                <a:schemeClr val="accent6"/>
              </a:solidFill>
            </a:endParaRPr>
          </a:p>
          <a:p>
            <a:r>
              <a:rPr lang="en-US" dirty="0"/>
              <a:t>Southern</a:t>
            </a:r>
            <a:r>
              <a:rPr lang="en-US" baseline="0" dirty="0"/>
              <a:t> pine beetle and engraver beetles introduce blue stain fungi to pine trees.  The fungi </a:t>
            </a:r>
            <a:r>
              <a:rPr lang="en-US" dirty="0"/>
              <a:t>occludes the xylem tissue,</a:t>
            </a:r>
            <a:r>
              <a:rPr lang="en-US" baseline="0" dirty="0"/>
              <a:t> which hastens </a:t>
            </a:r>
            <a:r>
              <a:rPr lang="en-US" dirty="0"/>
              <a:t>tree mortality.  Blue</a:t>
            </a:r>
            <a:r>
              <a:rPr lang="en-US" baseline="0" dirty="0"/>
              <a:t> stain fungi actually stains the wood a blue color.  Trees with blue stain are less desirable for mills, which reduce the value of the timber.  Black turpentine beetles do not generally transmit blue stain fungi.</a:t>
            </a:r>
            <a:endParaRPr lang="en-US" dirty="0">
              <a:solidFill>
                <a:schemeClr val="accent6"/>
              </a:solidFill>
            </a:endParaRPr>
          </a:p>
          <a:p>
            <a:endParaRPr lang="en-US" dirty="0">
              <a:solidFill>
                <a:schemeClr val="accent6"/>
              </a:solidFill>
            </a:endParaRPr>
          </a:p>
          <a:p>
            <a:r>
              <a:rPr lang="en-US" dirty="0" err="1"/>
              <a:t>Woodboring</a:t>
            </a:r>
            <a:r>
              <a:rPr lang="en-US" dirty="0"/>
              <a:t> beetles are larger than bark beetles and feed in the phloem, heartwood and sapwood.  However, woodborers generally do not feed on pines until they are weakened and dying.</a:t>
            </a:r>
          </a:p>
        </p:txBody>
      </p:sp>
      <p:sp>
        <p:nvSpPr>
          <p:cNvPr id="4" name="Slide Number Placeholder 3"/>
          <p:cNvSpPr>
            <a:spLocks noGrp="1"/>
          </p:cNvSpPr>
          <p:nvPr>
            <p:ph type="sldNum" sz="quarter" idx="10"/>
          </p:nvPr>
        </p:nvSpPr>
        <p:spPr/>
        <p:txBody>
          <a:bodyPr/>
          <a:lstStyle/>
          <a:p>
            <a:fld id="{221973D4-30F5-446E-B549-4B5920B565CD}" type="slidenum">
              <a:rPr lang="en-US" smtClean="0"/>
              <a:t>9</a:t>
            </a:fld>
            <a:endParaRPr lang="en-US"/>
          </a:p>
        </p:txBody>
      </p:sp>
    </p:spTree>
    <p:extLst>
      <p:ext uri="{BB962C8B-B14F-4D97-AF65-F5344CB8AC3E}">
        <p14:creationId xmlns:p14="http://schemas.microsoft.com/office/powerpoint/2010/main" val="85123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4"/>
            <a:ext cx="7681913" cy="1523495"/>
          </a:xfrm>
        </p:spPr>
        <p:txBody>
          <a:bodyPr>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576373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52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86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62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51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3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6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3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33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457304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DC6CB-6076-4352-ACE2-BBF2A8D04806}"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FC12D-6A60-41EE-99B2-DE314DC5F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46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4"/>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1265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7"/>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176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3106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844366"/>
            <a:ext cx="4114800"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844366"/>
            <a:ext cx="4117019"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153008"/>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746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19905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3007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01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4985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9"/>
            <a:ext cx="8382000" cy="160197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4410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56" indent="-297656" algn="l" defTabSz="685772" rtl="0" eaLnBrk="1" latinLnBrk="0" hangingPunct="1">
        <a:lnSpc>
          <a:spcPct val="90000"/>
        </a:lnSpc>
        <a:spcBef>
          <a:spcPct val="20000"/>
        </a:spcBef>
        <a:buFontTx/>
        <a:buBlip>
          <a:blip r:embed="rId12"/>
        </a:buBlip>
        <a:defRPr sz="2400" kern="1200">
          <a:solidFill>
            <a:schemeClr val="tx1"/>
          </a:solidFill>
          <a:latin typeface="+mn-lt"/>
          <a:ea typeface="+mn-ea"/>
          <a:cs typeface="+mn-cs"/>
        </a:defRPr>
      </a:lvl1pPr>
      <a:lvl2pPr marL="685800" indent="-297656" algn="l" defTabSz="685772" rtl="0" eaLnBrk="1" latinLnBrk="0" hangingPunct="1">
        <a:lnSpc>
          <a:spcPct val="90000"/>
        </a:lnSpc>
        <a:spcBef>
          <a:spcPct val="20000"/>
        </a:spcBef>
        <a:buFontTx/>
        <a:buBlip>
          <a:blip r:embed="rId13"/>
        </a:buBlip>
        <a:defRPr sz="2100" kern="1200">
          <a:solidFill>
            <a:schemeClr val="tx1"/>
          </a:solidFill>
          <a:latin typeface="+mn-lt"/>
          <a:ea typeface="+mn-ea"/>
          <a:cs typeface="+mn-cs"/>
        </a:defRPr>
      </a:lvl2pPr>
      <a:lvl3pPr marL="944166" indent="-25836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3pPr>
      <a:lvl4pPr marL="1203722" indent="-25955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4pPr>
      <a:lvl5pPr marL="1456135" indent="-252413"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3/26/18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129830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0251" y="732968"/>
            <a:ext cx="7670800" cy="2742695"/>
          </a:xfrm>
          <a:prstGeom prst="rect">
            <a:avLst/>
          </a:prstGeom>
        </p:spPr>
        <p:txBody>
          <a:bodyPr vert="horz" wrap="square" lIns="0" tIns="0" rIns="0" bIns="0" rtlCol="0" anchor="t">
            <a:noAutofit/>
          </a:bodyPr>
          <a:lstStyle>
            <a:lvl1pPr algn="l" defTabSz="685772" rtl="0" eaLnBrk="1" latinLnBrk="0" hangingPunct="1">
              <a:lnSpc>
                <a:spcPct val="90000"/>
              </a:lnSpc>
              <a:spcBef>
                <a:spcPct val="0"/>
              </a:spcBef>
              <a:buNone/>
              <a:defRPr lang="en-US" sz="4050" b="0" kern="1200" cap="none" spc="-113">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800" b="1" dirty="0">
                <a:solidFill>
                  <a:srgbClr val="7DCC2E">
                    <a:lumMod val="60000"/>
                    <a:lumOff val="40000"/>
                  </a:srgbClr>
                </a:solidFill>
                <a:effectLst>
                  <a:outerShdw blurRad="38100" dist="38100" dir="2700000" algn="tl">
                    <a:srgbClr val="000000">
                      <a:alpha val="43137"/>
                    </a:srgbClr>
                  </a:outerShdw>
                </a:effectLst>
                <a:latin typeface="Calibri"/>
              </a:rPr>
              <a:t>Beetle Pests of Pines in Georgia</a:t>
            </a:r>
            <a:br>
              <a:rPr lang="en-US" sz="4800" b="1" dirty="0">
                <a:solidFill>
                  <a:srgbClr val="7DCC2E">
                    <a:lumMod val="60000"/>
                    <a:lumOff val="40000"/>
                  </a:srgbClr>
                </a:solidFill>
                <a:effectLst>
                  <a:outerShdw blurRad="38100" dist="38100" dir="2700000" algn="tl">
                    <a:srgbClr val="000000">
                      <a:alpha val="43137"/>
                    </a:srgbClr>
                  </a:outerShdw>
                </a:effectLst>
                <a:latin typeface="Calibri"/>
              </a:rPr>
            </a:br>
            <a:r>
              <a:rPr lang="en-US" sz="4800" b="1" dirty="0">
                <a:solidFill>
                  <a:srgbClr val="7DCC2E">
                    <a:lumMod val="60000"/>
                    <a:lumOff val="40000"/>
                  </a:srgbClr>
                </a:solidFill>
                <a:effectLst>
                  <a:outerShdw blurRad="38100" dist="38100" dir="2700000" algn="tl">
                    <a:srgbClr val="000000">
                      <a:alpha val="43137"/>
                    </a:srgbClr>
                  </a:outerShdw>
                </a:effectLst>
                <a:latin typeface="Calibri"/>
              </a:rPr>
              <a:t> </a:t>
            </a:r>
          </a:p>
        </p:txBody>
      </p:sp>
      <p:sp>
        <p:nvSpPr>
          <p:cNvPr id="3" name="Subtitle 2"/>
          <p:cNvSpPr>
            <a:spLocks noGrp="1"/>
          </p:cNvSpPr>
          <p:nvPr>
            <p:ph type="subTitle" idx="1"/>
          </p:nvPr>
        </p:nvSpPr>
        <p:spPr>
          <a:xfrm>
            <a:off x="2870868" y="6205640"/>
            <a:ext cx="3329353" cy="667512"/>
          </a:xfrm>
          <a:solidFill>
            <a:schemeClr val="bg1"/>
          </a:solidFill>
        </p:spPr>
        <p:txBody>
          <a:bodyPr>
            <a:normAutofit/>
          </a:bodyPr>
          <a:lstStyle/>
          <a:p>
            <a:pPr algn="ctr">
              <a:lnSpc>
                <a:spcPct val="100000"/>
              </a:lnSpc>
              <a:spcBef>
                <a:spcPts val="0"/>
              </a:spcBef>
            </a:pPr>
            <a:r>
              <a:rPr lang="en-US" sz="1600" b="1" dirty="0">
                <a:solidFill>
                  <a:schemeClr val="accent4">
                    <a:lumMod val="60000"/>
                    <a:lumOff val="40000"/>
                  </a:schemeClr>
                </a:solidFill>
              </a:rPr>
              <a:t>Elizabeth Benton</a:t>
            </a:r>
          </a:p>
          <a:p>
            <a:pPr algn="ctr">
              <a:lnSpc>
                <a:spcPct val="100000"/>
              </a:lnSpc>
              <a:spcBef>
                <a:spcPts val="0"/>
              </a:spcBef>
            </a:pPr>
            <a:r>
              <a:rPr lang="en-US" sz="1200" b="1" dirty="0" err="1">
                <a:solidFill>
                  <a:schemeClr val="accent4">
                    <a:lumMod val="60000"/>
                    <a:lumOff val="40000"/>
                  </a:schemeClr>
                </a:solidFill>
              </a:rPr>
              <a:t>Warnell</a:t>
            </a:r>
            <a:r>
              <a:rPr lang="en-US" sz="1200" b="1" dirty="0">
                <a:solidFill>
                  <a:schemeClr val="accent4">
                    <a:lumMod val="60000"/>
                    <a:lumOff val="40000"/>
                  </a:schemeClr>
                </a:solidFill>
              </a:rPr>
              <a:t> School of Forestry and Natural Resources</a:t>
            </a:r>
          </a:p>
          <a:p>
            <a:pPr algn="ctr">
              <a:lnSpc>
                <a:spcPct val="100000"/>
              </a:lnSpc>
              <a:spcBef>
                <a:spcPts val="0"/>
              </a:spcBef>
            </a:pPr>
            <a:r>
              <a:rPr lang="en-US" sz="1200" b="1" dirty="0">
                <a:solidFill>
                  <a:schemeClr val="accent4">
                    <a:lumMod val="60000"/>
                    <a:lumOff val="40000"/>
                  </a:schemeClr>
                </a:solidFill>
              </a:rPr>
              <a:t>University of Georgia</a:t>
            </a:r>
          </a:p>
        </p:txBody>
      </p:sp>
      <p:grpSp>
        <p:nvGrpSpPr>
          <p:cNvPr id="2" name="Group 1"/>
          <p:cNvGrpSpPr/>
          <p:nvPr/>
        </p:nvGrpSpPr>
        <p:grpSpPr>
          <a:xfrm>
            <a:off x="0" y="2430177"/>
            <a:ext cx="9123137" cy="2377442"/>
            <a:chOff x="0" y="2749485"/>
            <a:chExt cx="9123137" cy="2377442"/>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9510"/>
            <a:stretch/>
          </p:blipFill>
          <p:spPr>
            <a:xfrm rot="10800000">
              <a:off x="2899754" y="2749486"/>
              <a:ext cx="3276987" cy="2377440"/>
            </a:xfrm>
            <a:prstGeom prst="rect">
              <a:avLst/>
            </a:prstGeom>
            <a:ln w="19050">
              <a:solidFill>
                <a:schemeClr val="bg1"/>
              </a:solidFill>
            </a:ln>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29222" t="40224" r="27796" b="15978"/>
            <a:stretch/>
          </p:blipFill>
          <p:spPr>
            <a:xfrm>
              <a:off x="0" y="2749485"/>
              <a:ext cx="3110909" cy="2377442"/>
            </a:xfrm>
            <a:prstGeom prst="rect">
              <a:avLst/>
            </a:prstGeom>
            <a:ln>
              <a:solidFill>
                <a:schemeClr val="bg1"/>
              </a:solidFill>
            </a:ln>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461218" y="2465009"/>
              <a:ext cx="2377441" cy="2946396"/>
            </a:xfrm>
            <a:prstGeom prst="rect">
              <a:avLst/>
            </a:prstGeom>
            <a:ln>
              <a:solidFill>
                <a:schemeClr val="bg1"/>
              </a:solidFill>
            </a:ln>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05640"/>
            <a:ext cx="2862943" cy="664536"/>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6205653" y="6205640"/>
            <a:ext cx="2941271" cy="664536"/>
          </a:xfrm>
          <a:prstGeom prst="rect">
            <a:avLst/>
          </a:prstGeom>
        </p:spPr>
      </p:pic>
    </p:spTree>
    <p:extLst>
      <p:ext uri="{BB962C8B-B14F-4D97-AF65-F5344CB8AC3E}">
        <p14:creationId xmlns:p14="http://schemas.microsoft.com/office/powerpoint/2010/main" val="16716975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731673"/>
            <a:ext cx="4570072" cy="2186469"/>
            <a:chOff x="0" y="4016829"/>
            <a:chExt cx="4570072" cy="2915291"/>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7827"/>
            <a:stretch/>
          </p:blipFill>
          <p:spPr>
            <a:xfrm>
              <a:off x="0" y="4016829"/>
              <a:ext cx="4570072" cy="2841171"/>
            </a:xfrm>
            <a:prstGeom prst="rect">
              <a:avLst/>
            </a:prstGeom>
            <a:ln>
              <a:solidFill>
                <a:schemeClr val="bg1"/>
              </a:solidFill>
            </a:ln>
          </p:spPr>
        </p:pic>
        <p:sp>
          <p:nvSpPr>
            <p:cNvPr id="6" name="TextBox 5"/>
            <p:cNvSpPr txBox="1"/>
            <p:nvPr/>
          </p:nvSpPr>
          <p:spPr>
            <a:xfrm flipH="1">
              <a:off x="2692631" y="6655121"/>
              <a:ext cx="1877441" cy="276999"/>
            </a:xfrm>
            <a:prstGeom prst="rect">
              <a:avLst/>
            </a:prstGeom>
            <a:noFill/>
          </p:spPr>
          <p:txBody>
            <a:bodyPr wrap="square" rtlCol="0">
              <a:spAutoFit/>
            </a:bodyPr>
            <a:lstStyle/>
            <a:p>
              <a:pPr algn="r"/>
              <a:r>
                <a:rPr lang="en-US" sz="750" b="1" dirty="0">
                  <a:solidFill>
                    <a:schemeClr val="bg1"/>
                  </a:solidFill>
                </a:rPr>
                <a:t>Eugene E. Nelson, Bugwood.org</a:t>
              </a:r>
            </a:p>
          </p:txBody>
        </p:sp>
      </p:gr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26902"/>
          <a:stretch/>
        </p:blipFill>
        <p:spPr>
          <a:xfrm>
            <a:off x="5796951" y="1834642"/>
            <a:ext cx="3343456" cy="2572835"/>
          </a:xfrm>
          <a:prstGeom prst="rect">
            <a:avLst/>
          </a:prstGeom>
          <a:ln>
            <a:solidFill>
              <a:schemeClr val="bg1"/>
            </a:solidFill>
          </a:ln>
        </p:spPr>
      </p:pic>
      <p:grpSp>
        <p:nvGrpSpPr>
          <p:cNvPr id="12" name="Group 11"/>
          <p:cNvGrpSpPr/>
          <p:nvPr/>
        </p:nvGrpSpPr>
        <p:grpSpPr>
          <a:xfrm>
            <a:off x="4570072" y="4259380"/>
            <a:ext cx="4635468" cy="2631623"/>
            <a:chOff x="4738511" y="3638928"/>
            <a:chExt cx="4468273" cy="3298072"/>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16623" b="6409"/>
            <a:stretch/>
          </p:blipFill>
          <p:spPr>
            <a:xfrm>
              <a:off x="4738511" y="3638928"/>
              <a:ext cx="4405489" cy="3262414"/>
            </a:xfrm>
            <a:prstGeom prst="rect">
              <a:avLst/>
            </a:prstGeom>
            <a:ln>
              <a:solidFill>
                <a:schemeClr val="bg1"/>
              </a:solidFill>
            </a:ln>
          </p:spPr>
        </p:pic>
        <p:sp>
          <p:nvSpPr>
            <p:cNvPr id="11" name="TextBox 10"/>
            <p:cNvSpPr txBox="1"/>
            <p:nvPr/>
          </p:nvSpPr>
          <p:spPr>
            <a:xfrm flipH="1">
              <a:off x="7329343" y="6676639"/>
              <a:ext cx="1877441" cy="260361"/>
            </a:xfrm>
            <a:prstGeom prst="rect">
              <a:avLst/>
            </a:prstGeom>
            <a:noFill/>
          </p:spPr>
          <p:txBody>
            <a:bodyPr wrap="square" rtlCol="0">
              <a:spAutoFit/>
            </a:bodyPr>
            <a:lstStyle/>
            <a:p>
              <a:pPr algn="r"/>
              <a:r>
                <a:rPr lang="en-US" sz="750" b="1" dirty="0">
                  <a:solidFill>
                    <a:schemeClr val="bg1"/>
                  </a:solidFill>
                </a:rPr>
                <a:t>Eugene E. Nelson, Bugwood.org</a:t>
              </a:r>
            </a:p>
          </p:txBody>
        </p:sp>
      </p:grpSp>
      <p:sp>
        <p:nvSpPr>
          <p:cNvPr id="13" name="Content Placeholder 2"/>
          <p:cNvSpPr>
            <a:spLocks noGrp="1"/>
          </p:cNvSpPr>
          <p:nvPr>
            <p:ph sz="half" idx="1"/>
          </p:nvPr>
        </p:nvSpPr>
        <p:spPr>
          <a:xfrm>
            <a:off x="256353" y="565348"/>
            <a:ext cx="5540598"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spcBef>
                <a:spcPts val="0"/>
              </a:spcBef>
              <a:buNone/>
            </a:pPr>
            <a:r>
              <a:rPr lang="en-US" sz="3600" b="1" dirty="0" err="1">
                <a:solidFill>
                  <a:schemeClr val="accent4">
                    <a:lumMod val="60000"/>
                    <a:lumOff val="40000"/>
                  </a:schemeClr>
                </a:solidFill>
              </a:rPr>
              <a:t>Roundheaded</a:t>
            </a:r>
            <a:r>
              <a:rPr lang="en-US" sz="3600" b="1" dirty="0">
                <a:solidFill>
                  <a:schemeClr val="accent4">
                    <a:lumMod val="60000"/>
                    <a:lumOff val="40000"/>
                  </a:schemeClr>
                </a:solidFill>
              </a:rPr>
              <a:t> Wood Borers</a:t>
            </a:r>
          </a:p>
          <a:p>
            <a:pPr marL="0" indent="0" algn="ctr">
              <a:lnSpc>
                <a:spcPct val="100000"/>
              </a:lnSpc>
              <a:spcBef>
                <a:spcPts val="0"/>
              </a:spcBef>
              <a:buNone/>
            </a:pPr>
            <a:r>
              <a:rPr lang="en-US" sz="2400" b="1" i="1" dirty="0" err="1">
                <a:solidFill>
                  <a:schemeClr val="accent4">
                    <a:lumMod val="60000"/>
                    <a:lumOff val="40000"/>
                  </a:schemeClr>
                </a:solidFill>
              </a:rPr>
              <a:t>Monochamus</a:t>
            </a:r>
            <a:r>
              <a:rPr lang="en-US" sz="2400" b="1" i="1" dirty="0">
                <a:solidFill>
                  <a:schemeClr val="accent4">
                    <a:lumMod val="60000"/>
                    <a:lumOff val="40000"/>
                  </a:schemeClr>
                </a:solidFill>
              </a:rPr>
              <a:t> </a:t>
            </a:r>
            <a:r>
              <a:rPr lang="en-US" sz="2400" b="1" dirty="0">
                <a:solidFill>
                  <a:schemeClr val="accent4">
                    <a:lumMod val="60000"/>
                    <a:lumOff val="40000"/>
                  </a:schemeClr>
                </a:solidFill>
              </a:rPr>
              <a:t>spp. (</a:t>
            </a:r>
            <a:r>
              <a:rPr lang="en-US" sz="2400" b="1" dirty="0" err="1">
                <a:solidFill>
                  <a:schemeClr val="accent4">
                    <a:lumMod val="60000"/>
                    <a:lumOff val="40000"/>
                  </a:schemeClr>
                </a:solidFill>
              </a:rPr>
              <a:t>Cerambycidae</a:t>
            </a:r>
            <a:r>
              <a:rPr lang="en-US" sz="2400" b="1" dirty="0">
                <a:solidFill>
                  <a:schemeClr val="accent4">
                    <a:lumMod val="60000"/>
                    <a:lumOff val="40000"/>
                  </a:schemeClr>
                </a:solidFill>
              </a:rPr>
              <a:t>)</a:t>
            </a: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spcBef>
                <a:spcPts val="0"/>
              </a:spcBef>
            </a:pPr>
            <a:r>
              <a:rPr lang="en-US" sz="2600" b="1" dirty="0" err="1"/>
              <a:t>Longhorned</a:t>
            </a:r>
            <a:r>
              <a:rPr lang="en-US" sz="2600" b="1" dirty="0"/>
              <a:t> beetles - pine sawyers </a:t>
            </a:r>
          </a:p>
          <a:p>
            <a:pPr lvl="1">
              <a:lnSpc>
                <a:spcPct val="100000"/>
              </a:lnSpc>
              <a:spcBef>
                <a:spcPts val="0"/>
              </a:spcBef>
            </a:pPr>
            <a:r>
              <a:rPr lang="en-US" sz="2600" b="1" dirty="0"/>
              <a:t>1-3 </a:t>
            </a:r>
            <a:r>
              <a:rPr lang="en-US" sz="2600" b="1" dirty="0" err="1"/>
              <a:t>yr</a:t>
            </a:r>
            <a:r>
              <a:rPr lang="en-US" sz="2600" b="1" dirty="0"/>
              <a:t> life cycle</a:t>
            </a:r>
          </a:p>
          <a:p>
            <a:pPr lvl="1">
              <a:lnSpc>
                <a:spcPct val="100000"/>
              </a:lnSpc>
              <a:spcBef>
                <a:spcPts val="0"/>
              </a:spcBef>
            </a:pPr>
            <a:r>
              <a:rPr lang="en-US" sz="2600" b="1" dirty="0"/>
              <a:t>Tunnel into </a:t>
            </a:r>
          </a:p>
          <a:p>
            <a:pPr lvl="2">
              <a:lnSpc>
                <a:spcPct val="100000"/>
              </a:lnSpc>
              <a:spcBef>
                <a:spcPts val="0"/>
              </a:spcBef>
            </a:pPr>
            <a:r>
              <a:rPr lang="en-US" sz="2300" b="1" dirty="0"/>
              <a:t>phloem</a:t>
            </a:r>
          </a:p>
          <a:p>
            <a:pPr lvl="2">
              <a:lnSpc>
                <a:spcPct val="100000"/>
              </a:lnSpc>
              <a:spcBef>
                <a:spcPts val="0"/>
              </a:spcBef>
            </a:pPr>
            <a:r>
              <a:rPr lang="en-US" sz="2300" b="1" dirty="0"/>
              <a:t>heartwood and sapwood (xylem)</a:t>
            </a:r>
          </a:p>
          <a:p>
            <a:pPr lvl="1">
              <a:lnSpc>
                <a:spcPct val="100000"/>
              </a:lnSpc>
              <a:spcBef>
                <a:spcPts val="0"/>
              </a:spcBef>
            </a:pPr>
            <a:r>
              <a:rPr lang="en-US" sz="2600" b="1" dirty="0"/>
              <a:t>Attack weakened/dying trees</a:t>
            </a:r>
          </a:p>
          <a:p>
            <a:pPr lvl="1">
              <a:lnSpc>
                <a:spcPct val="100000"/>
              </a:lnSpc>
              <a:spcBef>
                <a:spcPts val="0"/>
              </a:spcBef>
            </a:pPr>
            <a:r>
              <a:rPr lang="en-US" sz="2600" b="1" dirty="0"/>
              <a:t>Secondary</a:t>
            </a:r>
          </a:p>
        </p:txBody>
      </p:sp>
      <p:sp>
        <p:nvSpPr>
          <p:cNvPr id="14" name="TextBox 13"/>
          <p:cNvSpPr txBox="1"/>
          <p:nvPr/>
        </p:nvSpPr>
        <p:spPr>
          <a:xfrm>
            <a:off x="5782437" y="1411288"/>
            <a:ext cx="3347049"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Tunnels in the heartwood</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10200093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85941" y="4518955"/>
            <a:ext cx="5400439" cy="2369056"/>
            <a:chOff x="3785938" y="3743589"/>
            <a:chExt cx="5400439" cy="315874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12083"/>
            <a:stretch/>
          </p:blipFill>
          <p:spPr>
            <a:xfrm>
              <a:off x="3785938" y="3743589"/>
              <a:ext cx="5358063" cy="3140424"/>
            </a:xfrm>
            <a:prstGeom prst="rect">
              <a:avLst/>
            </a:prstGeom>
            <a:ln>
              <a:solidFill>
                <a:schemeClr val="bg1"/>
              </a:solidFill>
            </a:ln>
          </p:spPr>
        </p:pic>
        <p:sp>
          <p:nvSpPr>
            <p:cNvPr id="11" name="TextBox 10"/>
            <p:cNvSpPr txBox="1"/>
            <p:nvPr/>
          </p:nvSpPr>
          <p:spPr>
            <a:xfrm flipH="1">
              <a:off x="6532191" y="6625330"/>
              <a:ext cx="2654186" cy="276999"/>
            </a:xfrm>
            <a:prstGeom prst="rect">
              <a:avLst/>
            </a:prstGeom>
            <a:noFill/>
          </p:spPr>
          <p:txBody>
            <a:bodyPr wrap="square" rtlCol="0">
              <a:spAutoFit/>
            </a:bodyPr>
            <a:lstStyle/>
            <a:p>
              <a:pPr algn="r"/>
              <a:r>
                <a:rPr lang="en-US" sz="750" dirty="0">
                  <a:solidFill>
                    <a:srgbClr val="000000"/>
                  </a:solidFill>
                </a:rPr>
                <a:t>Pest and Diseases Image Library, Bugwood.org</a:t>
              </a:r>
            </a:p>
          </p:txBody>
        </p:sp>
      </p:grpSp>
      <p:grpSp>
        <p:nvGrpSpPr>
          <p:cNvPr id="8" name="Group 7"/>
          <p:cNvGrpSpPr/>
          <p:nvPr/>
        </p:nvGrpSpPr>
        <p:grpSpPr>
          <a:xfrm>
            <a:off x="-1" y="4527544"/>
            <a:ext cx="3875316" cy="2341686"/>
            <a:chOff x="-1" y="3766531"/>
            <a:chExt cx="3875316" cy="3122248"/>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51851" y="3414679"/>
              <a:ext cx="3082233" cy="3785938"/>
            </a:xfrm>
            <a:prstGeom prst="rect">
              <a:avLst/>
            </a:prstGeom>
            <a:ln>
              <a:solidFill>
                <a:schemeClr val="bg1"/>
              </a:solidFill>
            </a:ln>
          </p:spPr>
        </p:pic>
        <p:sp>
          <p:nvSpPr>
            <p:cNvPr id="6" name="TextBox 5"/>
            <p:cNvSpPr txBox="1"/>
            <p:nvPr/>
          </p:nvSpPr>
          <p:spPr>
            <a:xfrm flipH="1">
              <a:off x="936172" y="6611780"/>
              <a:ext cx="2939143" cy="276999"/>
            </a:xfrm>
            <a:prstGeom prst="rect">
              <a:avLst/>
            </a:prstGeom>
            <a:noFill/>
          </p:spPr>
          <p:txBody>
            <a:bodyPr wrap="square" rtlCol="0">
              <a:spAutoFit/>
            </a:bodyPr>
            <a:lstStyle/>
            <a:p>
              <a:pPr algn="r"/>
              <a:r>
                <a:rPr lang="en-US" sz="750" dirty="0">
                  <a:solidFill>
                    <a:srgbClr val="000000"/>
                  </a:solidFill>
                </a:rPr>
                <a:t>James Solomon, USDA Forest Service, Bugwood.org</a:t>
              </a:r>
            </a:p>
          </p:txBody>
        </p:sp>
      </p:gr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26902"/>
          <a:stretch/>
        </p:blipFill>
        <p:spPr>
          <a:xfrm>
            <a:off x="5632741" y="1808872"/>
            <a:ext cx="3507666" cy="2699197"/>
          </a:xfrm>
          <a:prstGeom prst="rect">
            <a:avLst/>
          </a:prstGeom>
          <a:ln>
            <a:solidFill>
              <a:schemeClr val="bg1"/>
            </a:solidFill>
          </a:ln>
        </p:spPr>
      </p:pic>
      <p:sp>
        <p:nvSpPr>
          <p:cNvPr id="12" name="Content Placeholder 2"/>
          <p:cNvSpPr>
            <a:spLocks noGrp="1"/>
          </p:cNvSpPr>
          <p:nvPr>
            <p:ph sz="half" idx="1"/>
          </p:nvPr>
        </p:nvSpPr>
        <p:spPr>
          <a:xfrm>
            <a:off x="256353" y="565348"/>
            <a:ext cx="5540598"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spcBef>
                <a:spcPts val="0"/>
              </a:spcBef>
              <a:buNone/>
            </a:pPr>
            <a:r>
              <a:rPr lang="en-US" sz="3600" b="1" dirty="0" err="1">
                <a:solidFill>
                  <a:schemeClr val="accent4">
                    <a:lumMod val="60000"/>
                    <a:lumOff val="40000"/>
                  </a:schemeClr>
                </a:solidFill>
              </a:rPr>
              <a:t>Flatheaded</a:t>
            </a:r>
            <a:r>
              <a:rPr lang="en-US" sz="3600" b="1" dirty="0">
                <a:solidFill>
                  <a:schemeClr val="accent4">
                    <a:lumMod val="60000"/>
                    <a:lumOff val="40000"/>
                  </a:schemeClr>
                </a:solidFill>
              </a:rPr>
              <a:t> Wood Borers</a:t>
            </a:r>
          </a:p>
          <a:p>
            <a:pPr marL="0" indent="0" algn="ctr">
              <a:lnSpc>
                <a:spcPct val="100000"/>
              </a:lnSpc>
              <a:spcBef>
                <a:spcPts val="0"/>
              </a:spcBef>
              <a:buNone/>
            </a:pPr>
            <a:r>
              <a:rPr lang="en-US" sz="2400" b="1" dirty="0" err="1">
                <a:solidFill>
                  <a:schemeClr val="accent4">
                    <a:lumMod val="60000"/>
                    <a:lumOff val="40000"/>
                  </a:schemeClr>
                </a:solidFill>
              </a:rPr>
              <a:t>Buprestidae</a:t>
            </a:r>
            <a:endParaRPr lang="en-US" sz="2400" b="1" dirty="0">
              <a:solidFill>
                <a:schemeClr val="accent4">
                  <a:lumMod val="60000"/>
                  <a:lumOff val="40000"/>
                </a:schemeClr>
              </a:solidFill>
            </a:endParaRP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spcBef>
                <a:spcPts val="0"/>
              </a:spcBef>
            </a:pPr>
            <a:r>
              <a:rPr lang="en-US" sz="2600" b="1" dirty="0"/>
              <a:t>Metallic Wood Borers </a:t>
            </a:r>
          </a:p>
          <a:p>
            <a:pPr lvl="1">
              <a:lnSpc>
                <a:spcPct val="100000"/>
              </a:lnSpc>
              <a:spcBef>
                <a:spcPts val="0"/>
              </a:spcBef>
            </a:pPr>
            <a:r>
              <a:rPr lang="en-US" sz="2600" b="1" dirty="0"/>
              <a:t>1-2 </a:t>
            </a:r>
            <a:r>
              <a:rPr lang="en-US" sz="2600" b="1" dirty="0" err="1"/>
              <a:t>yr</a:t>
            </a:r>
            <a:r>
              <a:rPr lang="en-US" sz="2600" b="1" dirty="0"/>
              <a:t> life cycle</a:t>
            </a:r>
          </a:p>
          <a:p>
            <a:pPr lvl="1">
              <a:lnSpc>
                <a:spcPct val="100000"/>
              </a:lnSpc>
              <a:spcBef>
                <a:spcPts val="0"/>
              </a:spcBef>
            </a:pPr>
            <a:r>
              <a:rPr lang="en-US" sz="2600" b="1" dirty="0"/>
              <a:t>Tunnel into </a:t>
            </a:r>
          </a:p>
          <a:p>
            <a:pPr lvl="2">
              <a:lnSpc>
                <a:spcPct val="100000"/>
              </a:lnSpc>
              <a:spcBef>
                <a:spcPts val="0"/>
              </a:spcBef>
            </a:pPr>
            <a:r>
              <a:rPr lang="en-US" sz="2300" b="1" dirty="0"/>
              <a:t>phloem</a:t>
            </a:r>
          </a:p>
          <a:p>
            <a:pPr lvl="2">
              <a:lnSpc>
                <a:spcPct val="100000"/>
              </a:lnSpc>
              <a:spcBef>
                <a:spcPts val="0"/>
              </a:spcBef>
            </a:pPr>
            <a:r>
              <a:rPr lang="en-US" sz="2300" b="1" dirty="0"/>
              <a:t>heartwood and sapwood (xylem)</a:t>
            </a:r>
            <a:endParaRPr lang="en-US" sz="2600" b="1" dirty="0"/>
          </a:p>
          <a:p>
            <a:pPr lvl="1">
              <a:lnSpc>
                <a:spcPct val="100000"/>
              </a:lnSpc>
              <a:spcBef>
                <a:spcPts val="0"/>
              </a:spcBef>
            </a:pPr>
            <a:r>
              <a:rPr lang="en-US" sz="2600" b="1" dirty="0"/>
              <a:t>Attack weakened/dying trees</a:t>
            </a:r>
          </a:p>
          <a:p>
            <a:pPr lvl="1">
              <a:lnSpc>
                <a:spcPct val="100000"/>
              </a:lnSpc>
              <a:spcBef>
                <a:spcPts val="0"/>
              </a:spcBef>
            </a:pPr>
            <a:r>
              <a:rPr lang="en-US" sz="2600" b="1" dirty="0"/>
              <a:t>Secondary</a:t>
            </a:r>
          </a:p>
        </p:txBody>
      </p:sp>
      <p:sp>
        <p:nvSpPr>
          <p:cNvPr id="14" name="TextBox 13"/>
          <p:cNvSpPr txBox="1"/>
          <p:nvPr/>
        </p:nvSpPr>
        <p:spPr>
          <a:xfrm>
            <a:off x="5618227" y="1385228"/>
            <a:ext cx="3553639"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Tunnels in the heartwood</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8719869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742"/>
            <a:ext cx="8382000" cy="747897"/>
          </a:xfrm>
        </p:spPr>
        <p:txBody>
          <a:bodyPr/>
          <a:lstStyle/>
          <a:p>
            <a:pPr algn="ctr"/>
            <a:r>
              <a:rPr lang="en-US" sz="5400" b="1" dirty="0">
                <a:solidFill>
                  <a:schemeClr val="accent4">
                    <a:lumMod val="60000"/>
                    <a:lumOff val="40000"/>
                  </a:schemeClr>
                </a:solidFill>
                <a:effectLst>
                  <a:outerShdw blurRad="38100" dist="38100" dir="2700000" algn="tl">
                    <a:srgbClr val="000000">
                      <a:alpha val="43137"/>
                    </a:srgbClr>
                  </a:outerShdw>
                </a:effectLst>
              </a:rPr>
              <a:t>Outline</a:t>
            </a:r>
          </a:p>
        </p:txBody>
      </p:sp>
      <p:sp>
        <p:nvSpPr>
          <p:cNvPr id="3" name="Text Placeholder 2"/>
          <p:cNvSpPr>
            <a:spLocks noGrp="1"/>
          </p:cNvSpPr>
          <p:nvPr>
            <p:ph type="body" sz="quarter" idx="10"/>
          </p:nvPr>
        </p:nvSpPr>
        <p:spPr>
          <a:xfrm>
            <a:off x="228600" y="1524000"/>
            <a:ext cx="8382000" cy="3570208"/>
          </a:xfrm>
        </p:spPr>
        <p:txBody>
          <a:bodyPr/>
          <a:lstStyle/>
          <a:p>
            <a:pPr lvl="1"/>
            <a:r>
              <a:rPr lang="en-US" sz="2800" b="1" dirty="0"/>
              <a:t>Beetles in pine</a:t>
            </a:r>
          </a:p>
          <a:p>
            <a:pPr lvl="2"/>
            <a:r>
              <a:rPr lang="en-US" sz="2400" b="1" dirty="0"/>
              <a:t>Southern pine beetles</a:t>
            </a:r>
          </a:p>
          <a:p>
            <a:pPr lvl="2"/>
            <a:r>
              <a:rPr lang="en-US" sz="2400" b="1" i="1" dirty="0" err="1"/>
              <a:t>Ips</a:t>
            </a:r>
            <a:r>
              <a:rPr lang="en-US" sz="2400" b="1" dirty="0"/>
              <a:t> engraver beetles</a:t>
            </a:r>
          </a:p>
          <a:p>
            <a:pPr lvl="2"/>
            <a:r>
              <a:rPr lang="en-US" sz="2400" b="1" dirty="0"/>
              <a:t>Black turpentine beetles</a:t>
            </a:r>
          </a:p>
          <a:p>
            <a:pPr lvl="2"/>
            <a:r>
              <a:rPr lang="en-US" sz="2400" b="1" dirty="0"/>
              <a:t>Woodborers</a:t>
            </a:r>
          </a:p>
          <a:p>
            <a:pPr lvl="1"/>
            <a:r>
              <a:rPr lang="en-US" sz="2800" b="1" dirty="0"/>
              <a:t>Management recommendations</a:t>
            </a:r>
          </a:p>
          <a:p>
            <a:pPr marL="0" indent="0">
              <a:buNone/>
            </a:pPr>
            <a:endParaRPr lang="en-US" sz="3200" b="1" dirty="0"/>
          </a:p>
          <a:p>
            <a:endParaRPr lang="en-US" sz="3200" b="1" dirty="0"/>
          </a:p>
        </p:txBody>
      </p:sp>
      <p:grpSp>
        <p:nvGrpSpPr>
          <p:cNvPr id="6" name="Group 5"/>
          <p:cNvGrpSpPr/>
          <p:nvPr/>
        </p:nvGrpSpPr>
        <p:grpSpPr>
          <a:xfrm>
            <a:off x="3662072" y="4310743"/>
            <a:ext cx="5481928" cy="2569049"/>
            <a:chOff x="-3622" y="4081806"/>
            <a:chExt cx="4396512" cy="2888792"/>
          </a:xfrm>
        </p:grpSpPr>
        <p:pic>
          <p:nvPicPr>
            <p:cNvPr id="7" name="Picture 6"/>
            <p:cNvPicPr>
              <a:picLocks noChangeAspect="1"/>
            </p:cNvPicPr>
            <p:nvPr/>
          </p:nvPicPr>
          <p:blipFill>
            <a:blip r:embed="rId3"/>
            <a:stretch>
              <a:fillRect/>
            </a:stretch>
          </p:blipFill>
          <p:spPr>
            <a:xfrm>
              <a:off x="-3622" y="4081806"/>
              <a:ext cx="4396512" cy="2870318"/>
            </a:xfrm>
            <a:prstGeom prst="rect">
              <a:avLst/>
            </a:prstGeom>
            <a:ln>
              <a:solidFill>
                <a:schemeClr val="bg1"/>
              </a:solidFill>
            </a:ln>
          </p:spPr>
        </p:pic>
        <p:sp>
          <p:nvSpPr>
            <p:cNvPr id="8" name="TextBox 7"/>
            <p:cNvSpPr txBox="1"/>
            <p:nvPr/>
          </p:nvSpPr>
          <p:spPr>
            <a:xfrm flipH="1">
              <a:off x="2979470" y="6736993"/>
              <a:ext cx="1413420" cy="233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Calibri"/>
                  <a:ea typeface="+mn-ea"/>
                  <a:cs typeface="+mn-cs"/>
                </a:rPr>
                <a:t>David T. </a:t>
              </a:r>
              <a:r>
                <a:rPr kumimoji="0" lang="en-US" sz="750" b="1" i="0" u="none" strike="noStrike" kern="1200" cap="none" spc="0" normalizeH="0" baseline="0" noProof="0" dirty="0" err="1">
                  <a:ln>
                    <a:noFill/>
                  </a:ln>
                  <a:solidFill>
                    <a:schemeClr val="bg1"/>
                  </a:solidFill>
                  <a:effectLst/>
                  <a:uLnTx/>
                  <a:uFillTx/>
                  <a:latin typeface="Calibri"/>
                  <a:ea typeface="+mn-ea"/>
                  <a:cs typeface="+mn-cs"/>
                </a:rPr>
                <a:t>Almquist</a:t>
              </a:r>
              <a:r>
                <a:rPr kumimoji="0" lang="en-US" sz="750" b="1" i="0" u="none" strike="noStrike" kern="1200" cap="none" spc="0" normalizeH="0" baseline="0" noProof="0" dirty="0">
                  <a:ln>
                    <a:noFill/>
                  </a:ln>
                  <a:solidFill>
                    <a:schemeClr val="bg1"/>
                  </a:solidFill>
                  <a:effectLst/>
                  <a:uLnTx/>
                  <a:uFillTx/>
                  <a:latin typeface="Calibri"/>
                  <a:ea typeface="+mn-ea"/>
                  <a:cs typeface="+mn-cs"/>
                </a:rPr>
                <a:t>, University of Florida</a:t>
              </a:r>
            </a:p>
          </p:txBody>
        </p:sp>
      </p:grpSp>
    </p:spTree>
    <p:extLst>
      <p:ext uri="{BB962C8B-B14F-4D97-AF65-F5344CB8AC3E}">
        <p14:creationId xmlns:p14="http://schemas.microsoft.com/office/powerpoint/2010/main" val="3473723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4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43500" cy="5143500"/>
          </a:xfrm>
          <a:prstGeom prst="rect">
            <a:avLst/>
          </a:prstGeom>
          <a:ln>
            <a:solidFill>
              <a:schemeClr val="bg1"/>
            </a:solidFill>
          </a:ln>
        </p:spPr>
      </p:pic>
    </p:spTree>
    <p:extLst>
      <p:ext uri="{BB962C8B-B14F-4D97-AF65-F5344CB8AC3E}">
        <p14:creationId xmlns:p14="http://schemas.microsoft.com/office/powerpoint/2010/main" val="10425095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43500" cy="5143500"/>
          </a:xfrm>
          <a:prstGeom prst="rect">
            <a:avLst/>
          </a:prstGeom>
          <a:ln>
            <a:solidFill>
              <a:schemeClr val="bg1"/>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24854"/>
          <a:stretch/>
        </p:blipFill>
        <p:spPr>
          <a:xfrm>
            <a:off x="5126004" y="0"/>
            <a:ext cx="2169994" cy="2887706"/>
          </a:xfrm>
          <a:prstGeom prst="rect">
            <a:avLst/>
          </a:prstGeom>
          <a:ln>
            <a:solidFill>
              <a:schemeClr val="bg1"/>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4256" y="4239663"/>
            <a:ext cx="2652713" cy="2652713"/>
          </a:xfrm>
          <a:prstGeom prst="rect">
            <a:avLst/>
          </a:prstGeom>
          <a:ln>
            <a:solidFill>
              <a:schemeClr val="bg1"/>
            </a:solidFill>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52" y="4239661"/>
            <a:ext cx="2639902" cy="2639902"/>
          </a:xfrm>
          <a:prstGeom prst="rect">
            <a:avLst/>
          </a:prstGeom>
          <a:ln>
            <a:solidFill>
              <a:schemeClr val="bg1"/>
            </a:solidFill>
          </a:ln>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l="16899" r="31325"/>
          <a:stretch/>
        </p:blipFill>
        <p:spPr>
          <a:xfrm>
            <a:off x="7328848" y="2"/>
            <a:ext cx="1815152" cy="2894111"/>
          </a:xfrm>
          <a:prstGeom prst="rect">
            <a:avLst/>
          </a:prstGeom>
          <a:ln>
            <a:solidFill>
              <a:schemeClr val="bg1"/>
            </a:solidFill>
          </a:ln>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26006" y="2865125"/>
            <a:ext cx="4014437" cy="4014438"/>
          </a:xfrm>
          <a:prstGeom prst="rect">
            <a:avLst/>
          </a:prstGeom>
          <a:ln>
            <a:solidFill>
              <a:schemeClr val="bg1"/>
            </a:solidFill>
          </a:ln>
        </p:spPr>
      </p:pic>
    </p:spTree>
    <p:extLst>
      <p:ext uri="{BB962C8B-B14F-4D97-AF65-F5344CB8AC3E}">
        <p14:creationId xmlns:p14="http://schemas.microsoft.com/office/powerpoint/2010/main" val="2181319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878"/>
            <a:ext cx="9144000" cy="5143500"/>
          </a:xfrm>
          <a:prstGeom prst="rect">
            <a:avLst/>
          </a:prstGeom>
          <a:ln>
            <a:solidFill>
              <a:schemeClr val="bg1"/>
            </a:solidFill>
          </a:ln>
        </p:spPr>
      </p:pic>
      <p:sp>
        <p:nvSpPr>
          <p:cNvPr id="8" name="Right Arrow 7"/>
          <p:cNvSpPr/>
          <p:nvPr/>
        </p:nvSpPr>
        <p:spPr>
          <a:xfrm>
            <a:off x="3592287" y="2677878"/>
            <a:ext cx="783772" cy="2155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9" name="Right Arrow 8"/>
          <p:cNvSpPr/>
          <p:nvPr/>
        </p:nvSpPr>
        <p:spPr>
          <a:xfrm rot="10800000">
            <a:off x="6226638" y="2892491"/>
            <a:ext cx="783772" cy="2155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Tree>
    <p:extLst>
      <p:ext uri="{BB962C8B-B14F-4D97-AF65-F5344CB8AC3E}">
        <p14:creationId xmlns:p14="http://schemas.microsoft.com/office/powerpoint/2010/main" val="10098465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878"/>
            <a:ext cx="9144000" cy="5143500"/>
          </a:xfrm>
          <a:prstGeom prst="rect">
            <a:avLst/>
          </a:prstGeom>
        </p:spPr>
      </p:pic>
      <p:sp>
        <p:nvSpPr>
          <p:cNvPr id="8" name="Right Arrow 7"/>
          <p:cNvSpPr/>
          <p:nvPr/>
        </p:nvSpPr>
        <p:spPr>
          <a:xfrm>
            <a:off x="3592287" y="2677878"/>
            <a:ext cx="783772" cy="2155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9" name="Right Arrow 8"/>
          <p:cNvSpPr/>
          <p:nvPr/>
        </p:nvSpPr>
        <p:spPr>
          <a:xfrm rot="10800000">
            <a:off x="6226638" y="2892491"/>
            <a:ext cx="783772" cy="2155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6" name="Title 1"/>
          <p:cNvSpPr>
            <a:spLocks noGrp="1"/>
          </p:cNvSpPr>
          <p:nvPr>
            <p:ph type="title"/>
          </p:nvPr>
        </p:nvSpPr>
        <p:spPr>
          <a:xfrm>
            <a:off x="322053" y="5658863"/>
            <a:ext cx="8382000" cy="747897"/>
          </a:xfrm>
        </p:spPr>
        <p:txBody>
          <a:bodyPr/>
          <a:lstStyle/>
          <a:p>
            <a:pPr algn="ctr"/>
            <a:r>
              <a:rPr lang="en-US" sz="5400" b="1" dirty="0">
                <a:solidFill>
                  <a:schemeClr val="accent4">
                    <a:lumMod val="60000"/>
                    <a:lumOff val="40000"/>
                  </a:schemeClr>
                </a:solidFill>
                <a:effectLst>
                  <a:outerShdw blurRad="38100" dist="38100" dir="2700000" algn="tl">
                    <a:srgbClr val="000000">
                      <a:alpha val="43137"/>
                    </a:srgbClr>
                  </a:outerShdw>
                </a:effectLst>
              </a:rPr>
              <a:t>Primary or secondary?</a:t>
            </a:r>
          </a:p>
        </p:txBody>
      </p:sp>
    </p:spTree>
    <p:extLst>
      <p:ext uri="{BB962C8B-B14F-4D97-AF65-F5344CB8AC3E}">
        <p14:creationId xmlns:p14="http://schemas.microsoft.com/office/powerpoint/2010/main" val="41125235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73620"/>
            <a:ext cx="9144000" cy="3503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2" y="2682817"/>
            <a:ext cx="552091" cy="483079"/>
          </a:xfrm>
          <a:prstGeom prst="rect">
            <a:avLst/>
          </a:prstGeom>
          <a:solidFill>
            <a:srgbClr val="C00000">
              <a:alpha val="27000"/>
            </a:srgbClr>
          </a:solidFill>
          <a:ln w="381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7378390" y="2325138"/>
            <a:ext cx="996176" cy="574183"/>
          </a:xfrm>
          <a:prstGeom prst="rect">
            <a:avLst/>
          </a:prstGeom>
          <a:solidFill>
            <a:srgbClr val="C00000">
              <a:alpha val="27000"/>
            </a:srgbClr>
          </a:solidFill>
          <a:ln w="381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687519" y="4450839"/>
            <a:ext cx="7435945" cy="1569660"/>
          </a:xfrm>
          <a:prstGeom prst="rect">
            <a:avLst/>
          </a:prstGeom>
          <a:noFill/>
          <a:ln w="285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Tree Structure</a:t>
            </a:r>
          </a:p>
          <a:p>
            <a:pPr marR="0" lvl="0" algn="ctr" defTabSz="685800" rtl="0" eaLnBrk="1" fontAlgn="auto" latinLnBrk="0" hangingPunct="1">
              <a:lnSpc>
                <a:spcPct val="100000"/>
              </a:lnSpc>
              <a:spcBef>
                <a:spcPts val="0"/>
              </a:spcBef>
              <a:spcAft>
                <a:spcPts val="0"/>
              </a:spcAft>
              <a:buClrTx/>
              <a:buSzTx/>
              <a:tabLst/>
              <a:defRPr/>
            </a:pPr>
            <a:r>
              <a:rPr lang="en-US" sz="3000" b="1" dirty="0">
                <a:latin typeface="Calibri" panose="020F0502020204030204"/>
              </a:rPr>
              <a:t>Where are bark beetles in the tree?</a:t>
            </a:r>
          </a:p>
          <a:p>
            <a:pPr marR="0" lvl="0" algn="ctr" defTabSz="685800" rtl="0" eaLnBrk="1" fontAlgn="auto" latinLnBrk="0" hangingPunct="1">
              <a:lnSpc>
                <a:spcPct val="100000"/>
              </a:lnSpc>
              <a:spcBef>
                <a:spcPts val="0"/>
              </a:spcBef>
              <a:spcAft>
                <a:spcPts val="0"/>
              </a:spcAft>
              <a:buClrTx/>
              <a:buSzTx/>
              <a:tabLst/>
              <a:defRPr/>
            </a:pPr>
            <a:endParaRPr lang="en-US" sz="3000" b="1" dirty="0">
              <a:latin typeface="Calibri" panose="020F0502020204030204"/>
            </a:endParaRPr>
          </a:p>
        </p:txBody>
      </p:sp>
    </p:spTree>
    <p:extLst>
      <p:ext uri="{BB962C8B-B14F-4D97-AF65-F5344CB8AC3E}">
        <p14:creationId xmlns:p14="http://schemas.microsoft.com/office/powerpoint/2010/main" val="21030772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73620"/>
            <a:ext cx="9144000" cy="3503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2" y="2682817"/>
            <a:ext cx="552091" cy="483079"/>
          </a:xfrm>
          <a:prstGeom prst="rect">
            <a:avLst/>
          </a:prstGeom>
          <a:solidFill>
            <a:srgbClr val="C00000">
              <a:alpha val="27000"/>
            </a:srgbClr>
          </a:solidFill>
          <a:ln w="381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7378390" y="2325138"/>
            <a:ext cx="996176" cy="574183"/>
          </a:xfrm>
          <a:prstGeom prst="rect">
            <a:avLst/>
          </a:prstGeom>
          <a:solidFill>
            <a:srgbClr val="C00000">
              <a:alpha val="27000"/>
            </a:srgbClr>
          </a:solidFill>
          <a:ln w="381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687519" y="4450839"/>
            <a:ext cx="7435945" cy="2339102"/>
          </a:xfrm>
          <a:prstGeom prst="rect">
            <a:avLst/>
          </a:prstGeom>
          <a:noFill/>
          <a:ln w="285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Tree Structure</a:t>
            </a:r>
          </a:p>
          <a:p>
            <a:pPr marR="0" lvl="0" algn="ctr" defTabSz="685800" rtl="0" eaLnBrk="1" fontAlgn="auto" latinLnBrk="0" hangingPunct="1">
              <a:lnSpc>
                <a:spcPct val="100000"/>
              </a:lnSpc>
              <a:spcBef>
                <a:spcPts val="0"/>
              </a:spcBef>
              <a:spcAft>
                <a:spcPts val="0"/>
              </a:spcAft>
              <a:buClrTx/>
              <a:buSzTx/>
              <a:tabLst/>
              <a:defRPr/>
            </a:pPr>
            <a:r>
              <a:rPr lang="en-US" sz="3000" b="1" dirty="0">
                <a:latin typeface="Calibri" panose="020F0502020204030204"/>
              </a:rPr>
              <a:t>Where are bark beetles in the tree?</a:t>
            </a:r>
          </a:p>
          <a:p>
            <a:pPr marR="0" lvl="0" algn="ctr" defTabSz="685800" rtl="0" eaLnBrk="1" fontAlgn="auto" latinLnBrk="0" hangingPunct="1">
              <a:lnSpc>
                <a:spcPct val="100000"/>
              </a:lnSpc>
              <a:spcBef>
                <a:spcPts val="0"/>
              </a:spcBef>
              <a:spcAft>
                <a:spcPts val="0"/>
              </a:spcAft>
              <a:buClrTx/>
              <a:buSzTx/>
              <a:tabLst/>
              <a:defRPr/>
            </a:pPr>
            <a:endParaRPr lang="en-US" b="1" dirty="0">
              <a:latin typeface="Calibri" panose="020F0502020204030204"/>
            </a:endParaRPr>
          </a:p>
          <a:p>
            <a:pPr marR="0" lvl="0" algn="ctr" defTabSz="685800" rtl="0" eaLnBrk="1" fontAlgn="auto" latinLnBrk="0" hangingPunct="1">
              <a:lnSpc>
                <a:spcPct val="100000"/>
              </a:lnSpc>
              <a:spcBef>
                <a:spcPts val="0"/>
              </a:spcBef>
              <a:spcAft>
                <a:spcPts val="0"/>
              </a:spcAft>
              <a:buClrTx/>
              <a:buSzTx/>
              <a:tabLst/>
              <a:defRPr/>
            </a:pPr>
            <a:r>
              <a:rPr lang="en-US" sz="3000" b="1" dirty="0">
                <a:latin typeface="Calibri" panose="020F0502020204030204"/>
              </a:rPr>
              <a:t>In the inner bark or phloem</a:t>
            </a:r>
          </a:p>
          <a:p>
            <a:pPr marR="0" lvl="0" algn="ctr" defTabSz="685800" rtl="0" eaLnBrk="1" fontAlgn="auto" latinLnBrk="0" hangingPunct="1">
              <a:lnSpc>
                <a:spcPct val="100000"/>
              </a:lnSpc>
              <a:spcBef>
                <a:spcPts val="0"/>
              </a:spcBef>
              <a:spcAft>
                <a:spcPts val="0"/>
              </a:spcAft>
              <a:buClrTx/>
              <a:buSzTx/>
              <a:tabLst/>
              <a:defRPr/>
            </a:pPr>
            <a:endParaRPr lang="en-US" sz="3000" b="1" dirty="0">
              <a:latin typeface="Calibri" panose="020F0502020204030204"/>
            </a:endParaRPr>
          </a:p>
        </p:txBody>
      </p:sp>
      <p:grpSp>
        <p:nvGrpSpPr>
          <p:cNvPr id="10" name="Group 9"/>
          <p:cNvGrpSpPr/>
          <p:nvPr/>
        </p:nvGrpSpPr>
        <p:grpSpPr>
          <a:xfrm>
            <a:off x="6316313" y="3298062"/>
            <a:ext cx="1375698" cy="1008875"/>
            <a:chOff x="6316313" y="3298062"/>
            <a:chExt cx="1375698" cy="1008875"/>
          </a:xfrm>
        </p:grpSpPr>
        <p:sp>
          <p:nvSpPr>
            <p:cNvPr id="15" name="Right Arrow 14"/>
            <p:cNvSpPr/>
            <p:nvPr/>
          </p:nvSpPr>
          <p:spPr bwMode="auto">
            <a:xfrm rot="15163657">
              <a:off x="6279901" y="3415163"/>
              <a:ext cx="598904" cy="364702"/>
            </a:xfrm>
            <a:prstGeom prst="rightArrow">
              <a:avLst/>
            </a:prstGeom>
            <a:solidFill>
              <a:srgbClr val="FF0000"/>
            </a:solid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6316313" y="3937605"/>
              <a:ext cx="1375698" cy="369332"/>
            </a:xfrm>
            <a:prstGeom prst="rect">
              <a:avLst/>
            </a:prstGeom>
            <a:noFill/>
          </p:spPr>
          <p:txBody>
            <a:bodyPr wrap="none" rtlCol="0">
              <a:spAutoFit/>
            </a:bodyPr>
            <a:lstStyle/>
            <a:p>
              <a:r>
                <a:rPr lang="en-US" b="1" dirty="0">
                  <a:solidFill>
                    <a:srgbClr val="FF0000"/>
                  </a:solidFill>
                </a:rPr>
                <a:t>Bark Beetles</a:t>
              </a:r>
            </a:p>
          </p:txBody>
        </p:sp>
      </p:grpSp>
      <p:grpSp>
        <p:nvGrpSpPr>
          <p:cNvPr id="9" name="Group 8"/>
          <p:cNvGrpSpPr/>
          <p:nvPr/>
        </p:nvGrpSpPr>
        <p:grpSpPr>
          <a:xfrm>
            <a:off x="4571999" y="208589"/>
            <a:ext cx="1744313" cy="849193"/>
            <a:chOff x="4571999" y="123525"/>
            <a:chExt cx="1744313" cy="849193"/>
          </a:xfrm>
        </p:grpSpPr>
        <p:sp>
          <p:nvSpPr>
            <p:cNvPr id="7" name="Left Brace 6"/>
            <p:cNvSpPr/>
            <p:nvPr/>
          </p:nvSpPr>
          <p:spPr>
            <a:xfrm rot="5400000">
              <a:off x="5215556" y="-128039"/>
              <a:ext cx="457200" cy="1744313"/>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756307" y="123525"/>
              <a:ext cx="1367682" cy="369332"/>
            </a:xfrm>
            <a:prstGeom prst="rect">
              <a:avLst/>
            </a:prstGeom>
            <a:noFill/>
          </p:spPr>
          <p:txBody>
            <a:bodyPr wrap="none" rtlCol="0">
              <a:spAutoFit/>
            </a:bodyPr>
            <a:lstStyle/>
            <a:p>
              <a:r>
                <a:rPr lang="en-US" b="1" dirty="0">
                  <a:solidFill>
                    <a:srgbClr val="FF0000"/>
                  </a:solidFill>
                </a:rPr>
                <a:t>Woodborers</a:t>
              </a:r>
            </a:p>
          </p:txBody>
        </p:sp>
      </p:grpSp>
    </p:spTree>
    <p:extLst>
      <p:ext uri="{BB962C8B-B14F-4D97-AF65-F5344CB8AC3E}">
        <p14:creationId xmlns:p14="http://schemas.microsoft.com/office/powerpoint/2010/main" val="107891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1522</Words>
  <Application>Microsoft Macintosh PowerPoint</Application>
  <PresentationFormat>On-screen Show (4:3)</PresentationFormat>
  <Paragraphs>107</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Segoe</vt:lpstr>
      <vt:lpstr>TS010286724</vt:lpstr>
      <vt:lpstr>1_Office Theme</vt:lpstr>
      <vt:lpstr>PowerPoint Presentation</vt:lpstr>
      <vt:lpstr>Outline</vt:lpstr>
      <vt:lpstr>PowerPoint Presentation</vt:lpstr>
      <vt:lpstr>PowerPoint Presentation</vt:lpstr>
      <vt:lpstr>PowerPoint Presentation</vt:lpstr>
      <vt:lpstr>PowerPoint Presentation</vt:lpstr>
      <vt:lpstr>Primary or secondary?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Charlotte Anne Broun Surratt</cp:lastModifiedBy>
  <cp:revision>136</cp:revision>
  <dcterms:created xsi:type="dcterms:W3CDTF">2017-06-07T20:14:57Z</dcterms:created>
  <dcterms:modified xsi:type="dcterms:W3CDTF">2018-03-26T19:49:43Z</dcterms:modified>
</cp:coreProperties>
</file>