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706" r:id="rId3"/>
  </p:sldMasterIdLst>
  <p:notesMasterIdLst>
    <p:notesMasterId r:id="rId27"/>
  </p:notesMasterIdLst>
  <p:sldIdLst>
    <p:sldId id="294" r:id="rId4"/>
    <p:sldId id="296" r:id="rId5"/>
    <p:sldId id="355" r:id="rId6"/>
    <p:sldId id="297" r:id="rId7"/>
    <p:sldId id="343" r:id="rId8"/>
    <p:sldId id="344" r:id="rId9"/>
    <p:sldId id="353" r:id="rId10"/>
    <p:sldId id="346" r:id="rId11"/>
    <p:sldId id="358" r:id="rId12"/>
    <p:sldId id="348" r:id="rId13"/>
    <p:sldId id="349" r:id="rId14"/>
    <p:sldId id="351" r:id="rId15"/>
    <p:sldId id="350" r:id="rId16"/>
    <p:sldId id="319" r:id="rId17"/>
    <p:sldId id="324" r:id="rId18"/>
    <p:sldId id="352" r:id="rId19"/>
    <p:sldId id="359" r:id="rId20"/>
    <p:sldId id="327" r:id="rId21"/>
    <p:sldId id="328" r:id="rId22"/>
    <p:sldId id="329" r:id="rId23"/>
    <p:sldId id="306" r:id="rId24"/>
    <p:sldId id="303" r:id="rId25"/>
    <p:sldId id="35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31" autoAdjust="0"/>
    <p:restoredTop sz="76598" autoAdjust="0"/>
  </p:normalViewPr>
  <p:slideViewPr>
    <p:cSldViewPr snapToGrid="0">
      <p:cViewPr varScale="1">
        <p:scale>
          <a:sx n="99" d="100"/>
          <a:sy n="99" d="100"/>
        </p:scale>
        <p:origin x="2392" y="168"/>
      </p:cViewPr>
      <p:guideLst>
        <p:guide orient="horz" pos="2160"/>
        <p:guide pos="2880"/>
      </p:guideLst>
    </p:cSldViewPr>
  </p:slideViewPr>
  <p:outlineViewPr>
    <p:cViewPr>
      <p:scale>
        <a:sx n="33" d="100"/>
        <a:sy n="33" d="100"/>
      </p:scale>
      <p:origin x="0" y="-13627"/>
    </p:cViewPr>
  </p:outlineViewPr>
  <p:notesTextViewPr>
    <p:cViewPr>
      <p:scale>
        <a:sx n="1" d="1"/>
        <a:sy n="1" d="1"/>
      </p:scale>
      <p:origin x="0" y="0"/>
    </p:cViewPr>
  </p:notesTextViewPr>
  <p:sorterViewPr>
    <p:cViewPr varScale="1">
      <p:scale>
        <a:sx n="100" d="100"/>
        <a:sy n="100" d="100"/>
      </p:scale>
      <p:origin x="0" y="-160"/>
    </p:cViewPr>
  </p:sorterViewPr>
  <p:notesViewPr>
    <p:cSldViewPr snapToGrid="0">
      <p:cViewPr varScale="1">
        <p:scale>
          <a:sx n="124" d="100"/>
          <a:sy n="124" d="100"/>
        </p:scale>
        <p:origin x="11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E72A4-99FB-4241-BC87-E41AACD1215F}" type="datetimeFigureOut">
              <a:rPr lang="en-US" smtClean="0"/>
              <a:t>3/26/18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973D4-30F5-446E-B549-4B5920B565CD}" type="slidenum">
              <a:rPr lang="en-US" smtClean="0"/>
              <a:t>‹#›</a:t>
            </a:fld>
            <a:endParaRPr lang="en-US"/>
          </a:p>
        </p:txBody>
      </p:sp>
    </p:spTree>
    <p:extLst>
      <p:ext uri="{BB962C8B-B14F-4D97-AF65-F5344CB8AC3E}">
        <p14:creationId xmlns:p14="http://schemas.microsoft.com/office/powerpoint/2010/main" val="180938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S-shaped SPB galleries to an engraver beetle </a:t>
            </a:r>
            <a:r>
              <a:rPr lang="en-US" dirty="0" err="1"/>
              <a:t>galleriey</a:t>
            </a:r>
            <a:r>
              <a:rPr lang="en-US" dirty="0"/>
              <a:t>.  Engraver beetles tend to have H- or Y-shaped galleries.  The picture to the left is a SPB gallery.  The picture on the right is a six-</a:t>
            </a:r>
            <a:r>
              <a:rPr lang="en-US" dirty="0" err="1"/>
              <a:t>spined</a:t>
            </a:r>
            <a:r>
              <a:rPr lang="en-US" dirty="0"/>
              <a:t> </a:t>
            </a:r>
            <a:r>
              <a:rPr lang="en-US" i="1" dirty="0" err="1"/>
              <a:t>Ips</a:t>
            </a:r>
            <a:r>
              <a:rPr lang="en-US" i="1" dirty="0"/>
              <a:t> </a:t>
            </a:r>
            <a:r>
              <a:rPr lang="en-US" i="0" dirty="0"/>
              <a:t>gallery.</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1</a:t>
            </a:fld>
            <a:endParaRPr lang="en-US"/>
          </a:p>
        </p:txBody>
      </p:sp>
    </p:spTree>
    <p:extLst>
      <p:ext uri="{BB962C8B-B14F-4D97-AF65-F5344CB8AC3E}">
        <p14:creationId xmlns:p14="http://schemas.microsoft.com/office/powerpoint/2010/main" val="3152559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contact insecticides are registered for bark beetle control.  Applying contact insecticides involves numerous product applications each season.  </a:t>
            </a:r>
          </a:p>
          <a:p>
            <a:endParaRPr lang="en-US" dirty="0"/>
          </a:p>
          <a:p>
            <a:r>
              <a:rPr lang="en-US" dirty="0"/>
              <a:t>Contact insecticides can be appropriate for BTB infestations in high value trees, since BTB only occurs on the bottom 12 feet of the trunk.  </a:t>
            </a:r>
          </a:p>
          <a:p>
            <a:endParaRPr lang="en-US" dirty="0"/>
          </a:p>
          <a:p>
            <a:r>
              <a:rPr lang="en-US" dirty="0"/>
              <a:t>Since engraver beetles can attack most locations on a tree, the entire tree trunk must be sprayed with a contact insecticide.  This method would only kill beetles entering and exiting the tree, not beetles that are already protected inside the tree.  This is not a reasonable option in many urban and suburban settings.  In addition, it would not be economical in a forest setting.</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10</a:t>
            </a:fld>
            <a:endParaRPr lang="en-US"/>
          </a:p>
        </p:txBody>
      </p:sp>
    </p:spTree>
    <p:extLst>
      <p:ext uri="{BB962C8B-B14F-4D97-AF65-F5344CB8AC3E}">
        <p14:creationId xmlns:p14="http://schemas.microsoft.com/office/powerpoint/2010/main" val="192380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Spraying contact insecticides  on large sections of tree trunks with high pressure hoses in residential areas has a high risk of non-target impacts.  The contact insecticide can kill any beneficial insect it contacts.  In addition, many contact insecticides can be toxic to vertebrates (us and our pets).  The general public likely does not understand restricted entry intervals, i.e., that they cannot safely go near the area of application for a specified amount of time.  </a:t>
            </a:r>
          </a:p>
          <a:p>
            <a:endParaRPr lang="en-US" dirty="0"/>
          </a:p>
          <a:p>
            <a:r>
              <a:rPr lang="en-US" dirty="0"/>
              <a:t>Restricted entry intervals are stated on pesticide labels.</a:t>
            </a:r>
          </a:p>
        </p:txBody>
      </p:sp>
      <p:sp>
        <p:nvSpPr>
          <p:cNvPr id="4" name="Slide Number Placeholder 3"/>
          <p:cNvSpPr>
            <a:spLocks noGrp="1"/>
          </p:cNvSpPr>
          <p:nvPr>
            <p:ph type="sldNum" sz="quarter" idx="10"/>
          </p:nvPr>
        </p:nvSpPr>
        <p:spPr/>
        <p:txBody>
          <a:bodyPr/>
          <a:lstStyle/>
          <a:p>
            <a:fld id="{221973D4-30F5-446E-B549-4B5920B565CD}" type="slidenum">
              <a:rPr lang="en-US" smtClean="0"/>
              <a:t>11</a:t>
            </a:fld>
            <a:endParaRPr lang="en-US"/>
          </a:p>
        </p:txBody>
      </p:sp>
    </p:spTree>
    <p:extLst>
      <p:ext uri="{BB962C8B-B14F-4D97-AF65-F5344CB8AC3E}">
        <p14:creationId xmlns:p14="http://schemas.microsoft.com/office/powerpoint/2010/main" val="390523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Bark beetle attacks and subsequent damage can be prevented.  So there is something that can be done to manage these economically damaging attacks.</a:t>
            </a:r>
          </a:p>
        </p:txBody>
      </p:sp>
      <p:sp>
        <p:nvSpPr>
          <p:cNvPr id="4" name="Slide Number Placeholder 3"/>
          <p:cNvSpPr>
            <a:spLocks noGrp="1"/>
          </p:cNvSpPr>
          <p:nvPr>
            <p:ph type="sldNum" sz="quarter" idx="10"/>
          </p:nvPr>
        </p:nvSpPr>
        <p:spPr/>
        <p:txBody>
          <a:bodyPr/>
          <a:lstStyle/>
          <a:p>
            <a:fld id="{221973D4-30F5-446E-B549-4B5920B565CD}" type="slidenum">
              <a:rPr lang="en-US" smtClean="0"/>
              <a:t>12</a:t>
            </a:fld>
            <a:endParaRPr lang="en-US"/>
          </a:p>
        </p:txBody>
      </p:sp>
    </p:spTree>
    <p:extLst>
      <p:ext uri="{BB962C8B-B14F-4D97-AF65-F5344CB8AC3E}">
        <p14:creationId xmlns:p14="http://schemas.microsoft.com/office/powerpoint/2010/main" val="76295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Thinning pine stands is necessary to maintain tree health.  Pine trees are usually planted close together.  Pine canopies produce enough shade to reduce weed growth on the forest floor as the trees get larger.  However, the trees will become unhealthy if the stand is not properly thinned.</a:t>
            </a:r>
          </a:p>
        </p:txBody>
      </p:sp>
      <p:sp>
        <p:nvSpPr>
          <p:cNvPr id="4" name="Slide Number Placeholder 3"/>
          <p:cNvSpPr>
            <a:spLocks noGrp="1"/>
          </p:cNvSpPr>
          <p:nvPr>
            <p:ph type="sldNum" sz="quarter" idx="10"/>
          </p:nvPr>
        </p:nvSpPr>
        <p:spPr/>
        <p:txBody>
          <a:bodyPr/>
          <a:lstStyle/>
          <a:p>
            <a:pPr>
              <a:defRPr/>
            </a:pPr>
            <a:fld id="{221973D4-30F5-446E-B549-4B5920B565CD}"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50963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representation of how an </a:t>
            </a:r>
            <a:r>
              <a:rPr lang="en-US" dirty="0" err="1"/>
              <a:t>unthinned</a:t>
            </a:r>
            <a:r>
              <a:rPr lang="en-US" dirty="0"/>
              <a:t> pine stand may appear.  Trees in an </a:t>
            </a:r>
            <a:r>
              <a:rPr lang="en-US" dirty="0" err="1"/>
              <a:t>unthinned</a:t>
            </a:r>
            <a:r>
              <a:rPr lang="en-US" dirty="0"/>
              <a:t> stand become too crowded.</a:t>
            </a:r>
          </a:p>
        </p:txBody>
      </p:sp>
      <p:sp>
        <p:nvSpPr>
          <p:cNvPr id="4" name="Slide Number Placeholder 3"/>
          <p:cNvSpPr>
            <a:spLocks noGrp="1"/>
          </p:cNvSpPr>
          <p:nvPr>
            <p:ph type="sldNum" sz="quarter" idx="10"/>
          </p:nvPr>
        </p:nvSpPr>
        <p:spPr/>
        <p:txBody>
          <a:bodyPr/>
          <a:lstStyle/>
          <a:p>
            <a:fld id="{221973D4-30F5-446E-B549-4B5920B565CD}" type="slidenum">
              <a:rPr lang="en-US" smtClean="0"/>
              <a:t>14</a:t>
            </a:fld>
            <a:endParaRPr lang="en-US"/>
          </a:p>
        </p:txBody>
      </p:sp>
    </p:spTree>
    <p:extLst>
      <p:ext uri="{BB962C8B-B14F-4D97-AF65-F5344CB8AC3E}">
        <p14:creationId xmlns:p14="http://schemas.microsoft.com/office/powerpoint/2010/main" val="1694274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properly thinning stands, weed control is important.  Weeds can compete with pine trees for resources. More plants have to compete for the same amount of resources in a stand where thinning and weed suppression has not occurred,.  Trees will become unhealthy and more susceptible to bark beetle attacks.</a:t>
            </a:r>
          </a:p>
        </p:txBody>
      </p:sp>
      <p:sp>
        <p:nvSpPr>
          <p:cNvPr id="4" name="Slide Number Placeholder 3"/>
          <p:cNvSpPr>
            <a:spLocks noGrp="1"/>
          </p:cNvSpPr>
          <p:nvPr>
            <p:ph type="sldNum" sz="quarter" idx="10"/>
          </p:nvPr>
        </p:nvSpPr>
        <p:spPr/>
        <p:txBody>
          <a:bodyPr/>
          <a:lstStyle/>
          <a:p>
            <a:fld id="{221973D4-30F5-446E-B549-4B5920B565CD}" type="slidenum">
              <a:rPr lang="en-US" smtClean="0"/>
              <a:t>15</a:t>
            </a:fld>
            <a:endParaRPr lang="en-US"/>
          </a:p>
        </p:txBody>
      </p:sp>
    </p:spTree>
    <p:extLst>
      <p:ext uri="{BB962C8B-B14F-4D97-AF65-F5344CB8AC3E}">
        <p14:creationId xmlns:p14="http://schemas.microsoft.com/office/powerpoint/2010/main" val="62777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Beetles are attracted to chemicals released by unhealthy trees.</a:t>
            </a:r>
          </a:p>
          <a:p>
            <a:endParaRPr lang="en-US" dirty="0"/>
          </a:p>
          <a:p>
            <a:r>
              <a:rPr lang="en-US" dirty="0"/>
              <a:t>Note: SPB is used in the figure as an example.  Other bark beetles use pheromones in a similar manner.</a:t>
            </a:r>
          </a:p>
        </p:txBody>
      </p:sp>
      <p:sp>
        <p:nvSpPr>
          <p:cNvPr id="4" name="Slide Number Placeholder 3"/>
          <p:cNvSpPr>
            <a:spLocks noGrp="1"/>
          </p:cNvSpPr>
          <p:nvPr>
            <p:ph type="sldNum" sz="quarter" idx="10"/>
          </p:nvPr>
        </p:nvSpPr>
        <p:spPr/>
        <p:txBody>
          <a:bodyPr/>
          <a:lstStyle/>
          <a:p>
            <a:fld id="{221973D4-30F5-446E-B549-4B5920B565CD}" type="slidenum">
              <a:rPr lang="en-US" smtClean="0"/>
              <a:t>16</a:t>
            </a:fld>
            <a:endParaRPr lang="en-US"/>
          </a:p>
        </p:txBody>
      </p:sp>
    </p:spTree>
    <p:extLst>
      <p:ext uri="{BB962C8B-B14F-4D97-AF65-F5344CB8AC3E}">
        <p14:creationId xmlns:p14="http://schemas.microsoft.com/office/powerpoint/2010/main" val="104781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Beetles release pheromones that draw in more beetles.  Since stands are tightly packed with too many trees and weeds, the pheromone plume is not able to dissipate very well.</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17</a:t>
            </a:fld>
            <a:endParaRPr lang="en-US"/>
          </a:p>
        </p:txBody>
      </p:sp>
    </p:spTree>
    <p:extLst>
      <p:ext uri="{BB962C8B-B14F-4D97-AF65-F5344CB8AC3E}">
        <p14:creationId xmlns:p14="http://schemas.microsoft.com/office/powerpoint/2010/main" val="104781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bark beetles begin infesting and killing pine trees.</a:t>
            </a:r>
          </a:p>
        </p:txBody>
      </p:sp>
      <p:sp>
        <p:nvSpPr>
          <p:cNvPr id="4" name="Slide Number Placeholder 3"/>
          <p:cNvSpPr>
            <a:spLocks noGrp="1"/>
          </p:cNvSpPr>
          <p:nvPr>
            <p:ph type="sldNum" sz="quarter" idx="10"/>
          </p:nvPr>
        </p:nvSpPr>
        <p:spPr/>
        <p:txBody>
          <a:bodyPr/>
          <a:lstStyle/>
          <a:p>
            <a:fld id="{221973D4-30F5-446E-B549-4B5920B565CD}" type="slidenum">
              <a:rPr lang="en-US" smtClean="0"/>
              <a:t>18</a:t>
            </a:fld>
            <a:endParaRPr lang="en-US"/>
          </a:p>
        </p:txBody>
      </p:sp>
    </p:spTree>
    <p:extLst>
      <p:ext uri="{BB962C8B-B14F-4D97-AF65-F5344CB8AC3E}">
        <p14:creationId xmlns:p14="http://schemas.microsoft.com/office/powerpoint/2010/main" val="3911395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the stand is more open two things will occur.  First, the trees will be more healthy and less likely to be attacked by bark beetles.  </a:t>
            </a:r>
          </a:p>
        </p:txBody>
      </p:sp>
      <p:sp>
        <p:nvSpPr>
          <p:cNvPr id="4" name="Slide Number Placeholder 3"/>
          <p:cNvSpPr>
            <a:spLocks noGrp="1"/>
          </p:cNvSpPr>
          <p:nvPr>
            <p:ph type="sldNum" sz="quarter" idx="10"/>
          </p:nvPr>
        </p:nvSpPr>
        <p:spPr/>
        <p:txBody>
          <a:bodyPr/>
          <a:lstStyle/>
          <a:p>
            <a:fld id="{221973D4-30F5-446E-B549-4B5920B565CD}" type="slidenum">
              <a:rPr lang="en-US" smtClean="0"/>
              <a:t>19</a:t>
            </a:fld>
            <a:endParaRPr lang="en-US"/>
          </a:p>
        </p:txBody>
      </p:sp>
    </p:spTree>
    <p:extLst>
      <p:ext uri="{BB962C8B-B14F-4D97-AF65-F5344CB8AC3E}">
        <p14:creationId xmlns:p14="http://schemas.microsoft.com/office/powerpoint/2010/main" val="19381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SPB and engraver beetle entrance holes.  SPB entrance holes are in the bark crevices.  Pitch tube formation is likely if SPB is attacking a healthy tree.  Engraver beetle entrance holes tend to be on the bark plates.  Pitch tube formation does not always happen, because engraver beetles attack unhealthy pine trees.</a:t>
            </a:r>
          </a:p>
        </p:txBody>
      </p:sp>
      <p:sp>
        <p:nvSpPr>
          <p:cNvPr id="4" name="Slide Number Placeholder 3"/>
          <p:cNvSpPr>
            <a:spLocks noGrp="1"/>
          </p:cNvSpPr>
          <p:nvPr>
            <p:ph type="sldNum" sz="quarter" idx="10"/>
          </p:nvPr>
        </p:nvSpPr>
        <p:spPr/>
        <p:txBody>
          <a:bodyPr/>
          <a:lstStyle/>
          <a:p>
            <a:fld id="{221973D4-30F5-446E-B549-4B5920B565CD}" type="slidenum">
              <a:rPr lang="en-US" smtClean="0"/>
              <a:t>2</a:t>
            </a:fld>
            <a:endParaRPr lang="en-US"/>
          </a:p>
        </p:txBody>
      </p:sp>
    </p:spTree>
    <p:extLst>
      <p:ext uri="{BB962C8B-B14F-4D97-AF65-F5344CB8AC3E}">
        <p14:creationId xmlns:p14="http://schemas.microsoft.com/office/powerpoint/2010/main" val="2047505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pheromone plume will disperse more easily in an open setting</a:t>
            </a:r>
            <a:r>
              <a:rPr lang="en-US" baseline="30000" dirty="0"/>
              <a:t>1</a:t>
            </a:r>
            <a:r>
              <a:rPr lang="en-US" dirty="0"/>
              <a:t>.  Should bark beetles begin feeding on a lone unhealthy tree in the stand, the pheromone concentration in the stand can be reduced.  The dissipation of pheromones in an open stand will provide less of a “draw” for other beetles.</a:t>
            </a:r>
          </a:p>
          <a:p>
            <a:endParaRPr lang="en-US" dirty="0"/>
          </a:p>
          <a:p>
            <a:r>
              <a:rPr lang="en-US" dirty="0"/>
              <a:t>The best way to prevent bark beetle infestations is to properly thin pine stands.  </a:t>
            </a:r>
          </a:p>
          <a:p>
            <a:endParaRPr lang="en-US" dirty="0"/>
          </a:p>
          <a:p>
            <a:r>
              <a:rPr lang="en-US" dirty="0"/>
              <a:t>Note: Some residential neighborhoods are built on former pine plantations.  </a:t>
            </a:r>
            <a:r>
              <a:rPr lang="en-US" dirty="0" err="1"/>
              <a:t>Unthinned</a:t>
            </a:r>
            <a:r>
              <a:rPr lang="en-US" dirty="0"/>
              <a:t> stands that are now part of someone’s yard will still become susceptible to bark beetles.  Hazard tree removal in residential areas can be very costly for homeowners.</a:t>
            </a:r>
          </a:p>
          <a:p>
            <a:endParaRPr lang="en-US" dirty="0"/>
          </a:p>
          <a:p>
            <a:r>
              <a:rPr lang="en-US" baseline="30000" dirty="0"/>
              <a:t>1</a:t>
            </a:r>
            <a:r>
              <a:rPr lang="en-US" dirty="0"/>
              <a:t>Pheromone plume dispersal in relation to pine stand density was determined by experiments using a tracer gas as a surrogate for SPB pheromones.</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20</a:t>
            </a:fld>
            <a:endParaRPr lang="en-US"/>
          </a:p>
        </p:txBody>
      </p:sp>
    </p:spTree>
    <p:extLst>
      <p:ext uri="{BB962C8B-B14F-4D97-AF65-F5344CB8AC3E}">
        <p14:creationId xmlns:p14="http://schemas.microsoft.com/office/powerpoint/2010/main" val="1100017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conditions that can be managed.  Maintain healthy stands.  Thin stands at the proper times, regardless of the market.  Do not cause additional stress to trees.  Avoid soil compaction, removed slash and damaged trees left after a thinning, and be careful when burning. These are the conditions that we can change.</a:t>
            </a:r>
          </a:p>
          <a:p>
            <a:endParaRPr lang="en-US" dirty="0"/>
          </a:p>
          <a:p>
            <a:r>
              <a:rPr lang="en-US" dirty="0"/>
              <a:t>Get a management plan prepared by a registered forester and follow the plan.  Keep an eye on your pine stands to quickly detect problems.</a:t>
            </a:r>
          </a:p>
          <a:p>
            <a:endParaRPr lang="en-US" dirty="0"/>
          </a:p>
          <a:p>
            <a:r>
              <a:rPr lang="en-US" dirty="0"/>
              <a:t>The weather cannot be changed.  Climate variations, such as drought, can cause many trees on the landscape to be stressed and unhealthy. Even engraver beetle infestations can become problematic during these conditions.</a:t>
            </a:r>
          </a:p>
          <a:p>
            <a:endParaRPr lang="en-US" dirty="0"/>
          </a:p>
          <a:p>
            <a:r>
              <a:rPr lang="en-US" dirty="0"/>
              <a:t>Manage for healthy stands to reduce the chance of infestation during times that cause landscape-level tree stress.</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21</a:t>
            </a:fld>
            <a:endParaRPr lang="en-US"/>
          </a:p>
        </p:txBody>
      </p:sp>
    </p:spTree>
    <p:extLst>
      <p:ext uri="{BB962C8B-B14F-4D97-AF65-F5344CB8AC3E}">
        <p14:creationId xmlns:p14="http://schemas.microsoft.com/office/powerpoint/2010/main" val="3993278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contact the Georgia Forestry Commission if you suspect bark beetle infestations in pine stands or yard trees.  </a:t>
            </a:r>
          </a:p>
          <a:p>
            <a:endParaRPr lang="en-US" dirty="0"/>
          </a:p>
          <a:p>
            <a:r>
              <a:rPr lang="en-US" dirty="0"/>
              <a:t>Note: GFC county foresters are great forest professionals to partner with ANR agents on forest health issues.  Please visit the following website to obtain the contact information for your county forester:</a:t>
            </a:r>
          </a:p>
          <a:p>
            <a:r>
              <a:rPr lang="en-US" dirty="0"/>
              <a:t>http://</a:t>
            </a:r>
            <a:r>
              <a:rPr lang="en-US" dirty="0" err="1"/>
              <a:t>www.gfc.state.ga.us</a:t>
            </a:r>
            <a:r>
              <a:rPr lang="en-US" dirty="0"/>
              <a:t>/about-us/contact-us/county-units/</a:t>
            </a:r>
            <a:r>
              <a:rPr lang="en-US" dirty="0" err="1"/>
              <a:t>index.cfm</a:t>
            </a:r>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22</a:t>
            </a:fld>
            <a:endParaRPr lang="en-US"/>
          </a:p>
        </p:txBody>
      </p:sp>
    </p:spTree>
    <p:extLst>
      <p:ext uri="{BB962C8B-B14F-4D97-AF65-F5344CB8AC3E}">
        <p14:creationId xmlns:p14="http://schemas.microsoft.com/office/powerpoint/2010/main" val="2418128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Publication WSFNR-17-51			</a:t>
            </a:r>
          </a:p>
          <a:p>
            <a:r>
              <a:rPr lang="en-US" sz="1050" dirty="0"/>
              <a:t>The University of Georgia </a:t>
            </a:r>
            <a:r>
              <a:rPr lang="en-US" sz="1050" dirty="0" err="1"/>
              <a:t>Warnell</a:t>
            </a:r>
            <a:r>
              <a:rPr lang="en-US" sz="1050" dirty="0"/>
              <a:t> School of Forestry and Natural Resources offers educational programs, assistance and materials to all people without regard to race, color, national origin, age, gender or disability</a:t>
            </a:r>
          </a:p>
          <a:p>
            <a:r>
              <a:rPr lang="en-US" sz="1050" dirty="0"/>
              <a:t> </a:t>
            </a:r>
          </a:p>
          <a:p>
            <a:r>
              <a:rPr lang="en-US" sz="1050" b="1" dirty="0"/>
              <a:t>The University of Georgia is committed to principles of equal opportunity and affirmative action.</a:t>
            </a:r>
            <a:endParaRPr lang="en-US" sz="1050" dirty="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221973D4-30F5-446E-B549-4B5920B565CD}" type="slidenum">
              <a:rPr lang="en-US" smtClean="0"/>
              <a:t>23</a:t>
            </a:fld>
            <a:endParaRPr lang="en-US"/>
          </a:p>
        </p:txBody>
      </p:sp>
    </p:spTree>
    <p:extLst>
      <p:ext uri="{BB962C8B-B14F-4D97-AF65-F5344CB8AC3E}">
        <p14:creationId xmlns:p14="http://schemas.microsoft.com/office/powerpoint/2010/main" val="140951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SPB pitch tubes and BTB pitch tubes.  BTB pitch tubes are large, sticking out 1 – 1.5 inches.  They are located on the lower 12 feet of the pine trunk.</a:t>
            </a:r>
          </a:p>
        </p:txBody>
      </p:sp>
      <p:sp>
        <p:nvSpPr>
          <p:cNvPr id="4" name="Slide Number Placeholder 3"/>
          <p:cNvSpPr>
            <a:spLocks noGrp="1"/>
          </p:cNvSpPr>
          <p:nvPr>
            <p:ph type="sldNum" sz="quarter" idx="10"/>
          </p:nvPr>
        </p:nvSpPr>
        <p:spPr/>
        <p:txBody>
          <a:bodyPr/>
          <a:lstStyle/>
          <a:p>
            <a:fld id="{221973D4-30F5-446E-B549-4B5920B565CD}" type="slidenum">
              <a:rPr lang="en-US" smtClean="0"/>
              <a:t>3</a:t>
            </a:fld>
            <a:endParaRPr lang="en-US"/>
          </a:p>
        </p:txBody>
      </p:sp>
    </p:spTree>
    <p:extLst>
      <p:ext uri="{BB962C8B-B14F-4D97-AF65-F5344CB8AC3E}">
        <p14:creationId xmlns:p14="http://schemas.microsoft.com/office/powerpoint/2010/main" val="25395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observing SPB damage the pitch tubes will often be apparent.  SPB</a:t>
            </a:r>
            <a:r>
              <a:rPr lang="en-US" baseline="0" dirty="0"/>
              <a:t>-infested trees may have pebble-like is </a:t>
            </a:r>
            <a:r>
              <a:rPr lang="en-US" baseline="0" dirty="0" err="1"/>
              <a:t>orangish</a:t>
            </a:r>
            <a:r>
              <a:rPr lang="en-US" baseline="0" dirty="0"/>
              <a:t>-pinkish deposits of boring dust.  </a:t>
            </a:r>
            <a:r>
              <a:rPr lang="en-US" dirty="0"/>
              <a:t>If piles of boring dust, which has the appearance of fine sawdust, are present, that means that ambrosia beetles are present in the tree.  The tree is dead or nearly dead.</a:t>
            </a:r>
          </a:p>
        </p:txBody>
      </p:sp>
      <p:sp>
        <p:nvSpPr>
          <p:cNvPr id="4" name="Slide Number Placeholder 3"/>
          <p:cNvSpPr>
            <a:spLocks noGrp="1"/>
          </p:cNvSpPr>
          <p:nvPr>
            <p:ph type="sldNum" sz="quarter" idx="10"/>
          </p:nvPr>
        </p:nvSpPr>
        <p:spPr/>
        <p:txBody>
          <a:bodyPr/>
          <a:lstStyle/>
          <a:p>
            <a:fld id="{221973D4-30F5-446E-B549-4B5920B565CD}" type="slidenum">
              <a:rPr lang="en-US" smtClean="0"/>
              <a:t>4</a:t>
            </a:fld>
            <a:endParaRPr lang="en-US"/>
          </a:p>
        </p:txBody>
      </p:sp>
    </p:spTree>
    <p:extLst>
      <p:ext uri="{BB962C8B-B14F-4D97-AF65-F5344CB8AC3E}">
        <p14:creationId xmlns:p14="http://schemas.microsoft.com/office/powerpoint/2010/main" val="304928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management tactics that can be used if bark beetles are in a pine tree, but the situations in which insecticides should be used are very limited.   For many landowners, once beetles attack a stand there is nothing that would be effective to stop the damage.  </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5</a:t>
            </a:fld>
            <a:endParaRPr lang="en-US"/>
          </a:p>
        </p:txBody>
      </p:sp>
    </p:spTree>
    <p:extLst>
      <p:ext uri="{BB962C8B-B14F-4D97-AF65-F5344CB8AC3E}">
        <p14:creationId xmlns:p14="http://schemas.microsoft.com/office/powerpoint/2010/main" val="41535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effective thing landowners can do is to take preventative measures to maintain healthy pine stands.  Thinning stands and maintaining appropriate weed control are preventative measures, which means that they are effective if used before beetles attack the stand.  It is too late once the trees are unhealthy and beetle infested.</a:t>
            </a:r>
          </a:p>
        </p:txBody>
      </p:sp>
      <p:sp>
        <p:nvSpPr>
          <p:cNvPr id="4" name="Slide Number Placeholder 3"/>
          <p:cNvSpPr>
            <a:spLocks noGrp="1"/>
          </p:cNvSpPr>
          <p:nvPr>
            <p:ph type="sldNum" sz="quarter" idx="10"/>
          </p:nvPr>
        </p:nvSpPr>
        <p:spPr/>
        <p:txBody>
          <a:bodyPr/>
          <a:lstStyle/>
          <a:p>
            <a:fld id="{221973D4-30F5-446E-B549-4B5920B565CD}" type="slidenum">
              <a:rPr lang="en-US" smtClean="0"/>
              <a:t>6</a:t>
            </a:fld>
            <a:endParaRPr lang="en-US"/>
          </a:p>
        </p:txBody>
      </p:sp>
    </p:spTree>
    <p:extLst>
      <p:ext uri="{BB962C8B-B14F-4D97-AF65-F5344CB8AC3E}">
        <p14:creationId xmlns:p14="http://schemas.microsoft.com/office/powerpoint/2010/main" val="299003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Systemic insecticides are applied by soil drench, soil injection or trunk injections.  The insecticide is then moved in the xylem to other parts of a tree.</a:t>
            </a:r>
          </a:p>
        </p:txBody>
      </p:sp>
      <p:sp>
        <p:nvSpPr>
          <p:cNvPr id="4" name="Slide Number Placeholder 3"/>
          <p:cNvSpPr>
            <a:spLocks noGrp="1"/>
          </p:cNvSpPr>
          <p:nvPr>
            <p:ph type="sldNum" sz="quarter" idx="10"/>
          </p:nvPr>
        </p:nvSpPr>
        <p:spPr/>
        <p:txBody>
          <a:bodyPr/>
          <a:lstStyle/>
          <a:p>
            <a:fld id="{221973D4-30F5-446E-B549-4B5920B565CD}" type="slidenum">
              <a:rPr lang="en-US" smtClean="0"/>
              <a:t>7</a:t>
            </a:fld>
            <a:endParaRPr lang="en-US"/>
          </a:p>
        </p:txBody>
      </p:sp>
    </p:spTree>
    <p:extLst>
      <p:ext uri="{BB962C8B-B14F-4D97-AF65-F5344CB8AC3E}">
        <p14:creationId xmlns:p14="http://schemas.microsoft.com/office/powerpoint/2010/main" val="355383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insecticides mainly stay in the xylem.  Think back to where the bark beetles are feeding: in the phloem.  An insecticide cannot kill bark beetles if it does not move into the phloem.  So a systemic product that is labeled for use on trees may not be effective against bark beetles if it cannot move into the phloem.</a:t>
            </a:r>
          </a:p>
          <a:p>
            <a:endParaRPr lang="en-US" dirty="0"/>
          </a:p>
          <a:p>
            <a:r>
              <a:rPr lang="en-US" dirty="0"/>
              <a:t>Insecticide use is not appropriate for heavily attacked trees, as these trees are often already dead.  Unhealthy trees do not transpire much, and thus, cannot move the systemic insecticides throughout the tree.</a:t>
            </a:r>
          </a:p>
          <a:p>
            <a:endParaRPr lang="en-US" dirty="0"/>
          </a:p>
          <a:p>
            <a:r>
              <a:rPr lang="en-US" dirty="0"/>
              <a:t>Note: If appropriate for the group: Neonicotinoid insecticides like imidacloprid and dinotefuran, although used on some trees, are not effective for bark beetle control.  </a:t>
            </a:r>
            <a:r>
              <a:rPr lang="en-US" dirty="0" err="1"/>
              <a:t>Emamectin</a:t>
            </a:r>
            <a:r>
              <a:rPr lang="en-US" dirty="0"/>
              <a:t> benzoate can be effective for bark beetle control, but it is not economical in forest settings.  Systemic insecticide use for bark beetles is recommended as a preventative measure to protect high value trees.  </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8</a:t>
            </a:fld>
            <a:endParaRPr lang="en-US"/>
          </a:p>
        </p:txBody>
      </p:sp>
    </p:spTree>
    <p:extLst>
      <p:ext uri="{BB962C8B-B14F-4D97-AF65-F5344CB8AC3E}">
        <p14:creationId xmlns:p14="http://schemas.microsoft.com/office/powerpoint/2010/main" val="275745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Systemic insecticides are not recommended in most bark beetle situations.  Any insecticide use for bark beetles is generally not economical in a forest setting.  Insecticides are options for protection of high value trees.   </a:t>
            </a:r>
          </a:p>
          <a:p>
            <a:endParaRPr lang="en-US" dirty="0"/>
          </a:p>
          <a:p>
            <a:r>
              <a:rPr lang="en-US" dirty="0"/>
              <a:t>Some systemic insecticides can be used as a </a:t>
            </a:r>
            <a:r>
              <a:rPr lang="en-US" i="1" dirty="0"/>
              <a:t>preventative</a:t>
            </a:r>
            <a:r>
              <a:rPr lang="en-US" dirty="0"/>
              <a:t> treatment to protect high value trees from engraver beetles and BTB. Please contact a certified arborist if considering insecticide treatments.  The insecticide that has the highest chance of success, </a:t>
            </a:r>
            <a:r>
              <a:rPr lang="en-US" dirty="0" err="1"/>
              <a:t>emamectin</a:t>
            </a:r>
            <a:r>
              <a:rPr lang="en-US" dirty="0"/>
              <a:t> benzoate, must be applied by trunk injection.</a:t>
            </a:r>
          </a:p>
          <a:p>
            <a:endParaRPr lang="en-US" dirty="0"/>
          </a:p>
          <a:p>
            <a:r>
              <a:rPr lang="en-US" dirty="0"/>
              <a:t>Insecticide use is never appropriate for SPB infestations.  </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9</a:t>
            </a:fld>
            <a:endParaRPr lang="en-US"/>
          </a:p>
        </p:txBody>
      </p:sp>
    </p:spTree>
    <p:extLst>
      <p:ext uri="{BB962C8B-B14F-4D97-AF65-F5344CB8AC3E}">
        <p14:creationId xmlns:p14="http://schemas.microsoft.com/office/powerpoint/2010/main" val="365018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2" y="1905004"/>
            <a:ext cx="7681913" cy="1523495"/>
          </a:xfrm>
        </p:spPr>
        <p:txBody>
          <a:bodyPr>
            <a:noAutofit/>
          </a:bodyPr>
          <a:lstStyle>
            <a:lvl1pPr>
              <a:lnSpc>
                <a:spcPct val="90000"/>
              </a:lnSpc>
              <a:defRPr sz="405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576373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DC9A312-B161-4F27-A779-048D503EAA32}"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29406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9A312-B161-4F27-A779-048D503EAA32}"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696888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9A312-B161-4F27-A779-048D503EAA32}"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189516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C9A312-B161-4F27-A779-048D503EAA32}"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657886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9A312-B161-4F27-A779-048D503EAA32}" type="datetimeFigureOut">
              <a:rPr lang="en-US" smtClean="0"/>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377170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C9A312-B161-4F27-A779-048D503EAA32}" type="datetimeFigureOut">
              <a:rPr lang="en-US" smtClean="0"/>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201421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9A312-B161-4F27-A779-048D503EAA32}" type="datetimeFigureOut">
              <a:rPr lang="en-US" smtClean="0"/>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2898965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DC9A312-B161-4F27-A779-048D503EAA32}"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396864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DC9A312-B161-4F27-A779-048D503EAA32}"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1843803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9A312-B161-4F27-A779-048D503EAA32}"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357446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5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64573048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9A312-B161-4F27-A779-048D503EAA32}"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A3ADD-3BE8-4EFE-8602-3899108D5E5F}" type="slidenum">
              <a:rPr lang="en-US" smtClean="0"/>
              <a:t>‹#›</a:t>
            </a:fld>
            <a:endParaRPr lang="en-US"/>
          </a:p>
        </p:txBody>
      </p:sp>
    </p:spTree>
    <p:extLst>
      <p:ext uri="{BB962C8B-B14F-4D97-AF65-F5344CB8AC3E}">
        <p14:creationId xmlns:p14="http://schemas.microsoft.com/office/powerpoint/2010/main" val="168473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362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64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583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672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297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811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435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55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53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4"/>
            <a:ext cx="8382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012654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236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9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7"/>
            <a:ext cx="8382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11762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4"/>
            <a:ext cx="4114800" cy="1306512"/>
          </a:xfrm>
        </p:spPr>
        <p:txBody>
          <a:bodyPr/>
          <a:lstStyle>
            <a:lvl1pPr marL="254982" indent="-254982">
              <a:lnSpc>
                <a:spcPct val="90000"/>
              </a:lnSpc>
              <a:defRPr sz="2100"/>
            </a:lvl1pPr>
            <a:lvl2pPr marL="505004" indent="-244068">
              <a:lnSpc>
                <a:spcPct val="90000"/>
              </a:lnSpc>
              <a:defRPr sz="1800"/>
            </a:lvl2pPr>
            <a:lvl3pPr marL="715339" indent="-216288">
              <a:lnSpc>
                <a:spcPct val="90000"/>
              </a:lnSpc>
              <a:defRPr sz="1500"/>
            </a:lvl3pPr>
            <a:lvl4pPr marL="920714" indent="-205375">
              <a:lnSpc>
                <a:spcPct val="90000"/>
              </a:lnSpc>
              <a:defRPr sz="1350"/>
            </a:lvl4pPr>
            <a:lvl5pPr marL="1137002" indent="-210335">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4"/>
            <a:ext cx="4114800" cy="1306512"/>
          </a:xfrm>
        </p:spPr>
        <p:txBody>
          <a:bodyPr/>
          <a:lstStyle>
            <a:lvl1pPr marL="260936" indent="-260936">
              <a:lnSpc>
                <a:spcPct val="90000"/>
              </a:lnSpc>
              <a:defRPr sz="2100"/>
            </a:lvl1pPr>
            <a:lvl2pPr marL="505004" indent="-254982">
              <a:lnSpc>
                <a:spcPct val="90000"/>
              </a:lnSpc>
              <a:defRPr sz="1800"/>
            </a:lvl2pPr>
            <a:lvl3pPr marL="721292" indent="-227202">
              <a:lnSpc>
                <a:spcPct val="90000"/>
              </a:lnSpc>
              <a:defRPr sz="1500"/>
            </a:lvl3pPr>
            <a:lvl4pPr marL="920714" indent="-199422">
              <a:lnSpc>
                <a:spcPct val="90000"/>
              </a:lnSpc>
              <a:defRPr sz="1350"/>
            </a:lvl4pPr>
            <a:lvl5pPr marL="1137002" indent="-205375">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93106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844366"/>
            <a:ext cx="4114800"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153008"/>
          </a:xfrm>
        </p:spPr>
        <p:txBody>
          <a:bodyPr/>
          <a:lstStyle>
            <a:lvl1pPr marL="211328" indent="-211328">
              <a:defRPr sz="1725"/>
            </a:lvl1pPr>
            <a:lvl2pPr marL="421664" indent="-199422">
              <a:defRPr sz="1500"/>
            </a:lvl2pPr>
            <a:lvl3pPr marL="610172" indent="-182555">
              <a:defRPr sz="1350"/>
            </a:lvl3pPr>
            <a:lvl4pPr marL="787766" indent="-171642">
              <a:defRPr sz="1275"/>
            </a:lvl4pPr>
            <a:lvl5pPr marL="959408" indent="-154775">
              <a:defRPr sz="12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844366"/>
            <a:ext cx="4117019"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153008"/>
          </a:xfrm>
        </p:spPr>
        <p:txBody>
          <a:bodyPr/>
          <a:lstStyle>
            <a:lvl1pPr marL="222241" indent="-222241">
              <a:defRPr sz="1725"/>
            </a:lvl1pPr>
            <a:lvl2pPr marL="427616" indent="-205375">
              <a:defRPr sz="1500"/>
            </a:lvl2pPr>
            <a:lvl3pPr marL="616124" indent="-183548">
              <a:defRPr sz="1350"/>
            </a:lvl3pPr>
            <a:lvl4pPr marL="787766" indent="-177595">
              <a:defRPr sz="1275"/>
            </a:lvl4pPr>
            <a:lvl5pPr marL="959408" indent="-165689">
              <a:defRPr sz="12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79746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19905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3007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801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4985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9"/>
            <a:ext cx="8382000" cy="160197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04410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xStyles>
    <p:titleStyle>
      <a:lvl1pPr algn="l" defTabSz="685772"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297656" indent="-297656" algn="l" defTabSz="685772" rtl="0" eaLnBrk="1" latinLnBrk="0" hangingPunct="1">
        <a:lnSpc>
          <a:spcPct val="90000"/>
        </a:lnSpc>
        <a:spcBef>
          <a:spcPct val="20000"/>
        </a:spcBef>
        <a:buFontTx/>
        <a:buBlip>
          <a:blip r:embed="rId12"/>
        </a:buBlip>
        <a:defRPr sz="2400" kern="1200">
          <a:solidFill>
            <a:schemeClr val="tx1"/>
          </a:solidFill>
          <a:latin typeface="+mn-lt"/>
          <a:ea typeface="+mn-ea"/>
          <a:cs typeface="+mn-cs"/>
        </a:defRPr>
      </a:lvl1pPr>
      <a:lvl2pPr marL="685800" indent="-297656" algn="l" defTabSz="685772" rtl="0" eaLnBrk="1" latinLnBrk="0" hangingPunct="1">
        <a:lnSpc>
          <a:spcPct val="90000"/>
        </a:lnSpc>
        <a:spcBef>
          <a:spcPct val="20000"/>
        </a:spcBef>
        <a:buFontTx/>
        <a:buBlip>
          <a:blip r:embed="rId13"/>
        </a:buBlip>
        <a:defRPr sz="2100" kern="1200">
          <a:solidFill>
            <a:schemeClr val="tx1"/>
          </a:solidFill>
          <a:latin typeface="+mn-lt"/>
          <a:ea typeface="+mn-ea"/>
          <a:cs typeface="+mn-cs"/>
        </a:defRPr>
      </a:lvl2pPr>
      <a:lvl3pPr marL="944166" indent="-258366"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3pPr>
      <a:lvl4pPr marL="1203722" indent="-259556"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4pPr>
      <a:lvl5pPr marL="1456135" indent="-252413"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C9A312-B161-4F27-A779-048D503EAA32}" type="datetimeFigureOut">
              <a:rPr lang="en-US" smtClean="0"/>
              <a:t>3/26/18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1A3ADD-3BE8-4EFE-8602-3899108D5E5F}" type="slidenum">
              <a:rPr lang="en-US" smtClean="0"/>
              <a:t>‹#›</a:t>
            </a:fld>
            <a:endParaRPr lang="en-US"/>
          </a:p>
        </p:txBody>
      </p:sp>
    </p:spTree>
    <p:extLst>
      <p:ext uri="{BB962C8B-B14F-4D97-AF65-F5344CB8AC3E}">
        <p14:creationId xmlns:p14="http://schemas.microsoft.com/office/powerpoint/2010/main" val="18858050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C9A312-B161-4F27-A779-048D503EAA32}" type="datetimeFigureOut">
              <a:rPr lang="en-US" smtClean="0">
                <a:solidFill>
                  <a:prstClr val="black">
                    <a:tint val="75000"/>
                  </a:prstClr>
                </a:solidFill>
              </a:rPr>
              <a:pPr/>
              <a:t>3/26/18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1A3ADD-3BE8-4EFE-8602-3899108D5E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94268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1389" r="2716"/>
          <a:stretch/>
        </p:blipFill>
        <p:spPr>
          <a:xfrm rot="5400000">
            <a:off x="4505090" y="881100"/>
            <a:ext cx="5507482" cy="3770333"/>
          </a:xfrm>
          <a:prstGeom prst="rect">
            <a:avLst/>
          </a:prstGeom>
          <a:ln>
            <a:solidFill>
              <a:schemeClr val="bg1"/>
            </a:solidFill>
          </a:ln>
        </p:spPr>
      </p:pic>
      <p:pic>
        <p:nvPicPr>
          <p:cNvPr id="29" name="Picture 28"/>
          <p:cNvPicPr>
            <a:picLocks noChangeAspect="1"/>
          </p:cNvPicPr>
          <p:nvPr/>
        </p:nvPicPr>
        <p:blipFill rotWithShape="1">
          <a:blip r:embed="rId4" cstate="screen">
            <a:extLst>
              <a:ext uri="{28A0092B-C50C-407E-A947-70E740481C1C}">
                <a14:useLocalDpi xmlns:a14="http://schemas.microsoft.com/office/drawing/2010/main"/>
              </a:ext>
            </a:extLst>
          </a:blip>
          <a:srcRect b="12029"/>
          <a:stretch/>
        </p:blipFill>
        <p:spPr>
          <a:xfrm rot="5400000">
            <a:off x="-84128" y="71601"/>
            <a:ext cx="5511453" cy="5368251"/>
          </a:xfrm>
          <a:prstGeom prst="rect">
            <a:avLst/>
          </a:prstGeom>
          <a:ln>
            <a:solidFill>
              <a:schemeClr val="bg1"/>
            </a:solidFill>
          </a:ln>
        </p:spPr>
      </p:pic>
      <p:sp>
        <p:nvSpPr>
          <p:cNvPr id="11" name="Rectangle 10"/>
          <p:cNvSpPr/>
          <p:nvPr/>
        </p:nvSpPr>
        <p:spPr>
          <a:xfrm>
            <a:off x="0" y="5511452"/>
            <a:ext cx="9144000" cy="1346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49659" y="5709105"/>
            <a:ext cx="2978727" cy="830997"/>
          </a:xfrm>
          <a:prstGeom prst="rect">
            <a:avLst/>
          </a:prstGeom>
          <a:solidFill>
            <a:schemeClr val="bg1"/>
          </a:solidFill>
          <a:ln>
            <a:noFill/>
          </a:ln>
        </p:spPr>
        <p:txBody>
          <a:bodyPr wrap="square" rtlCol="0">
            <a:spAutoFit/>
          </a:bodyPr>
          <a:lstStyle/>
          <a:p>
            <a:pPr algn="ctr">
              <a:defRPr/>
            </a:pPr>
            <a:r>
              <a:rPr lang="en-US" sz="2400" b="1" u="sng" dirty="0">
                <a:solidFill>
                  <a:srgbClr val="7DCC2E">
                    <a:lumMod val="60000"/>
                    <a:lumOff val="40000"/>
                  </a:srgbClr>
                </a:solidFill>
              </a:rPr>
              <a:t>SPB</a:t>
            </a:r>
            <a:endParaRPr lang="en-US" sz="2400" b="1" noProof="0" dirty="0">
              <a:solidFill>
                <a:srgbClr val="7DCC2E">
                  <a:lumMod val="60000"/>
                  <a:lumOff val="40000"/>
                </a:srgbClr>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rgbClr val="7DCC2E">
                    <a:lumMod val="60000"/>
                    <a:lumOff val="40000"/>
                  </a:srgbClr>
                </a:solidFill>
                <a:effectLst/>
                <a:uLnTx/>
                <a:uFillTx/>
                <a:latin typeface="Calibri"/>
              </a:rPr>
              <a:t>S-shaped galleries</a:t>
            </a:r>
            <a:endParaRPr kumimoji="0" lang="en-US" sz="2400" b="1" i="0" u="none" strike="noStrike" kern="1200" cap="none" spc="0" normalizeH="0" baseline="0" noProof="0" dirty="0">
              <a:ln>
                <a:noFill/>
              </a:ln>
              <a:solidFill>
                <a:srgbClr val="7DCC2E">
                  <a:lumMod val="60000"/>
                  <a:lumOff val="40000"/>
                </a:srgbClr>
              </a:solidFill>
              <a:effectLst/>
              <a:uLnTx/>
              <a:uFillTx/>
              <a:latin typeface="Calibri"/>
            </a:endParaRPr>
          </a:p>
        </p:txBody>
      </p:sp>
      <p:sp>
        <p:nvSpPr>
          <p:cNvPr id="10" name="TextBox 9"/>
          <p:cNvSpPr txBox="1"/>
          <p:nvPr/>
        </p:nvSpPr>
        <p:spPr>
          <a:xfrm>
            <a:off x="5845530" y="5709105"/>
            <a:ext cx="3066844" cy="830997"/>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srgbClr val="7DCC2E">
                    <a:lumMod val="60000"/>
                    <a:lumOff val="40000"/>
                  </a:srgbClr>
                </a:solidFill>
                <a:latin typeface="Calibri"/>
              </a:rPr>
              <a:t>engraver beetle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b</a:t>
            </a:r>
            <a:r>
              <a:rPr kumimoji="0" lang="en-US" sz="2400" b="1" i="0" u="none" strike="noStrike" kern="1200" cap="none" spc="0" normalizeH="0" baseline="0" noProof="0" dirty="0">
                <a:ln>
                  <a:noFill/>
                </a:ln>
                <a:solidFill>
                  <a:srgbClr val="7DCC2E">
                    <a:lumMod val="60000"/>
                    <a:lumOff val="40000"/>
                  </a:srgbClr>
                </a:solidFill>
                <a:effectLst/>
                <a:uLnTx/>
                <a:uFillTx/>
                <a:latin typeface="Calibri"/>
              </a:rPr>
              <a:t>ranching galleries</a:t>
            </a:r>
          </a:p>
        </p:txBody>
      </p:sp>
    </p:spTree>
    <p:extLst>
      <p:ext uri="{BB962C8B-B14F-4D97-AF65-F5344CB8AC3E}">
        <p14:creationId xmlns:p14="http://schemas.microsoft.com/office/powerpoint/2010/main" val="240073536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10200" y="1743443"/>
            <a:ext cx="5143500" cy="3371114"/>
          </a:xfrm>
          <a:prstGeom prst="rect">
            <a:avLst/>
          </a:prstGeom>
          <a:ln>
            <a:solidFill>
              <a:schemeClr val="bg1"/>
            </a:solidFill>
          </a:ln>
        </p:spPr>
      </p:pic>
      <p:grpSp>
        <p:nvGrpSpPr>
          <p:cNvPr id="12" name="Group 11"/>
          <p:cNvGrpSpPr/>
          <p:nvPr/>
        </p:nvGrpSpPr>
        <p:grpSpPr>
          <a:xfrm>
            <a:off x="3886203" y="1432102"/>
            <a:ext cx="2258519" cy="1939751"/>
            <a:chOff x="1009802" y="2939246"/>
            <a:chExt cx="3011359" cy="2586335"/>
          </a:xfrm>
        </p:grpSpPr>
        <p:cxnSp>
          <p:nvCxnSpPr>
            <p:cNvPr id="6" name="Straight Arrow Connector 5"/>
            <p:cNvCxnSpPr/>
            <p:nvPr/>
          </p:nvCxnSpPr>
          <p:spPr>
            <a:xfrm flipH="1">
              <a:off x="1009802" y="3729386"/>
              <a:ext cx="1758796" cy="17961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92298" y="2939246"/>
              <a:ext cx="2128863" cy="984885"/>
            </a:xfrm>
            <a:prstGeom prst="rect">
              <a:avLst/>
            </a:prstGeom>
            <a:solidFill>
              <a:schemeClr val="bg1"/>
            </a:solidFill>
            <a:ln>
              <a:noFill/>
            </a:ln>
          </p:spPr>
          <p:txBody>
            <a:bodyPr wrap="square" rtlCol="0">
              <a:spAutoFit/>
            </a:bodyPr>
            <a:lstStyle/>
            <a:p>
              <a:pPr algn="ctr"/>
              <a:r>
                <a:rPr lang="en-US" sz="2100" b="1" dirty="0">
                  <a:solidFill>
                    <a:srgbClr val="7DCC2E">
                      <a:lumMod val="60000"/>
                      <a:lumOff val="40000"/>
                    </a:srgbClr>
                  </a:solidFill>
                </a:rPr>
                <a:t>contact insecticide</a:t>
              </a:r>
            </a:p>
          </p:txBody>
        </p:sp>
      </p:grpSp>
      <p:grpSp>
        <p:nvGrpSpPr>
          <p:cNvPr id="9" name="Group 8"/>
          <p:cNvGrpSpPr/>
          <p:nvPr/>
        </p:nvGrpSpPr>
        <p:grpSpPr>
          <a:xfrm>
            <a:off x="4801250" y="2506878"/>
            <a:ext cx="3842510" cy="2505912"/>
            <a:chOff x="4724400" y="3749327"/>
            <a:chExt cx="4318473" cy="2795557"/>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3749327"/>
              <a:ext cx="4196720" cy="2795557"/>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7658912" y="6329440"/>
              <a:ext cx="1383961" cy="206011"/>
            </a:xfrm>
            <a:prstGeom prst="rect">
              <a:avLst/>
            </a:prstGeom>
            <a:noFill/>
          </p:spPr>
          <p:txBody>
            <a:bodyPr wrap="none" rtlCol="0">
              <a:spAutoFit/>
            </a:bodyPr>
            <a:lstStyle/>
            <a:p>
              <a:r>
                <a:rPr lang="en-US" sz="600" b="1" dirty="0">
                  <a:solidFill>
                    <a:schemeClr val="bg1"/>
                  </a:solidFill>
                </a:rPr>
                <a:t>Kevin </a:t>
              </a:r>
              <a:r>
                <a:rPr lang="en-US" sz="600" b="1" dirty="0" err="1">
                  <a:solidFill>
                    <a:schemeClr val="bg1"/>
                  </a:solidFill>
                </a:rPr>
                <a:t>Woster</a:t>
              </a:r>
              <a:r>
                <a:rPr lang="en-US" sz="600" b="1" dirty="0">
                  <a:solidFill>
                    <a:schemeClr val="bg1"/>
                  </a:solidFill>
                </a:rPr>
                <a:t>, Rapid City Journal</a:t>
              </a:r>
            </a:p>
          </p:txBody>
        </p:sp>
      </p:grpSp>
      <p:sp>
        <p:nvSpPr>
          <p:cNvPr id="15" name="TextBox 14"/>
          <p:cNvSpPr txBox="1"/>
          <p:nvPr/>
        </p:nvSpPr>
        <p:spPr>
          <a:xfrm>
            <a:off x="4148440" y="5348902"/>
            <a:ext cx="4905505" cy="954107"/>
          </a:xfrm>
          <a:prstGeom prst="rect">
            <a:avLst/>
          </a:prstGeom>
          <a:noFill/>
        </p:spPr>
        <p:txBody>
          <a:bodyPr wrap="square" rtlCol="0">
            <a:spAutoFit/>
          </a:bodyPr>
          <a:lstStyle/>
          <a:p>
            <a:pPr algn="ctr"/>
            <a:r>
              <a:rPr lang="en-US" sz="2000" b="1" dirty="0">
                <a:solidFill>
                  <a:srgbClr val="7DCC2E">
                    <a:lumMod val="60000"/>
                    <a:lumOff val="40000"/>
                  </a:srgbClr>
                </a:solidFill>
              </a:rPr>
              <a:t>Requirements</a:t>
            </a:r>
          </a:p>
          <a:p>
            <a:pPr marL="505004" lvl="1" indent="-244068" defTabSz="685772">
              <a:buBlip>
                <a:blip r:embed="rId5"/>
              </a:buBlip>
            </a:pPr>
            <a:r>
              <a:rPr lang="en-US" b="1" dirty="0"/>
              <a:t>Numerous product applications each season</a:t>
            </a:r>
          </a:p>
          <a:p>
            <a:pPr marL="505004" lvl="1" indent="-244068" defTabSz="685772">
              <a:buBlip>
                <a:blip r:embed="rId5"/>
              </a:buBlip>
            </a:pPr>
            <a:r>
              <a:rPr lang="en-US" b="1" dirty="0"/>
              <a:t>High pressure hoses for engraver beetles</a:t>
            </a:r>
          </a:p>
        </p:txBody>
      </p:sp>
      <p:sp>
        <p:nvSpPr>
          <p:cNvPr id="14" name="TextBox 13"/>
          <p:cNvSpPr txBox="1"/>
          <p:nvPr/>
        </p:nvSpPr>
        <p:spPr>
          <a:xfrm>
            <a:off x="49262" y="79238"/>
            <a:ext cx="4571724" cy="646331"/>
          </a:xfrm>
          <a:prstGeom prst="rect">
            <a:avLst/>
          </a:prstGeom>
          <a:noFill/>
          <a:ln w="28575">
            <a:noFill/>
          </a:ln>
        </p:spPr>
        <p:txBody>
          <a:bodyPr wrap="square" rtlCol="0">
            <a:spAutoFit/>
          </a:bodyPr>
          <a:lstStyle/>
          <a:p>
            <a:pPr algn="ctr" defTabSz="685800">
              <a:defRPr/>
            </a:pPr>
            <a:r>
              <a:rPr lang="en-US" sz="3600" b="1" dirty="0">
                <a:solidFill>
                  <a:schemeClr val="accent4">
                    <a:lumMod val="60000"/>
                    <a:lumOff val="40000"/>
                  </a:schemeClr>
                </a:solidFill>
              </a:rPr>
              <a:t>Contact insecticide</a:t>
            </a:r>
          </a:p>
        </p:txBody>
      </p:sp>
    </p:spTree>
    <p:extLst>
      <p:ext uri="{BB962C8B-B14F-4D97-AF65-F5344CB8AC3E}">
        <p14:creationId xmlns:p14="http://schemas.microsoft.com/office/powerpoint/2010/main" val="43682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10200" y="1743443"/>
            <a:ext cx="5143500" cy="3371114"/>
          </a:xfrm>
          <a:prstGeom prst="rect">
            <a:avLst/>
          </a:prstGeom>
          <a:ln>
            <a:solidFill>
              <a:schemeClr val="bg1"/>
            </a:solidFill>
          </a:ln>
        </p:spPr>
      </p:pic>
      <p:grpSp>
        <p:nvGrpSpPr>
          <p:cNvPr id="12" name="Group 11"/>
          <p:cNvGrpSpPr/>
          <p:nvPr/>
        </p:nvGrpSpPr>
        <p:grpSpPr>
          <a:xfrm>
            <a:off x="3886203" y="1432102"/>
            <a:ext cx="2258519" cy="1939751"/>
            <a:chOff x="1009802" y="2939246"/>
            <a:chExt cx="3011359" cy="2586335"/>
          </a:xfrm>
        </p:grpSpPr>
        <p:cxnSp>
          <p:nvCxnSpPr>
            <p:cNvPr id="6" name="Straight Arrow Connector 5"/>
            <p:cNvCxnSpPr/>
            <p:nvPr/>
          </p:nvCxnSpPr>
          <p:spPr>
            <a:xfrm flipH="1">
              <a:off x="1009802" y="3729386"/>
              <a:ext cx="1758796" cy="17961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92298" y="2939246"/>
              <a:ext cx="2128863" cy="984885"/>
            </a:xfrm>
            <a:prstGeom prst="rect">
              <a:avLst/>
            </a:prstGeom>
            <a:solidFill>
              <a:schemeClr val="bg1"/>
            </a:solidFill>
            <a:ln>
              <a:noFill/>
            </a:ln>
          </p:spPr>
          <p:txBody>
            <a:bodyPr wrap="square" rtlCol="0">
              <a:spAutoFit/>
            </a:bodyPr>
            <a:lstStyle/>
            <a:p>
              <a:pPr algn="ctr"/>
              <a:r>
                <a:rPr lang="en-US" sz="2100" b="1" dirty="0">
                  <a:solidFill>
                    <a:srgbClr val="7DCC2E">
                      <a:lumMod val="60000"/>
                      <a:lumOff val="40000"/>
                    </a:srgbClr>
                  </a:solidFill>
                </a:rPr>
                <a:t>contact insecticide</a:t>
              </a:r>
            </a:p>
          </p:txBody>
        </p:sp>
      </p:grpSp>
      <p:grpSp>
        <p:nvGrpSpPr>
          <p:cNvPr id="9" name="Group 8"/>
          <p:cNvGrpSpPr/>
          <p:nvPr/>
        </p:nvGrpSpPr>
        <p:grpSpPr>
          <a:xfrm>
            <a:off x="4801250" y="2506878"/>
            <a:ext cx="3842510" cy="2505912"/>
            <a:chOff x="4724400" y="3749327"/>
            <a:chExt cx="4318473" cy="2795557"/>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3749327"/>
              <a:ext cx="4196720" cy="2795557"/>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7658912" y="6329440"/>
              <a:ext cx="1383961" cy="206011"/>
            </a:xfrm>
            <a:prstGeom prst="rect">
              <a:avLst/>
            </a:prstGeom>
            <a:noFill/>
          </p:spPr>
          <p:txBody>
            <a:bodyPr wrap="none" rtlCol="0">
              <a:spAutoFit/>
            </a:bodyPr>
            <a:lstStyle/>
            <a:p>
              <a:r>
                <a:rPr lang="en-US" sz="600" b="1" dirty="0">
                  <a:solidFill>
                    <a:schemeClr val="bg1"/>
                  </a:solidFill>
                </a:rPr>
                <a:t>Kevin </a:t>
              </a:r>
              <a:r>
                <a:rPr lang="en-US" sz="600" b="1" dirty="0" err="1">
                  <a:solidFill>
                    <a:schemeClr val="bg1"/>
                  </a:solidFill>
                </a:rPr>
                <a:t>Woster</a:t>
              </a:r>
              <a:r>
                <a:rPr lang="en-US" sz="600" b="1" dirty="0">
                  <a:solidFill>
                    <a:schemeClr val="bg1"/>
                  </a:solidFill>
                </a:rPr>
                <a:t>, Rapid City Journal</a:t>
              </a:r>
            </a:p>
          </p:txBody>
        </p:sp>
      </p:grpSp>
      <p:sp>
        <p:nvSpPr>
          <p:cNvPr id="4" name="Oval 3"/>
          <p:cNvSpPr/>
          <p:nvPr/>
        </p:nvSpPr>
        <p:spPr>
          <a:xfrm>
            <a:off x="6144722" y="3429000"/>
            <a:ext cx="1047235" cy="1319664"/>
          </a:xfrm>
          <a:prstGeom prst="ellipse">
            <a:avLst/>
          </a:prstGeom>
          <a:noFill/>
          <a:ln w="57150"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extBox 1"/>
          <p:cNvSpPr txBox="1"/>
          <p:nvPr/>
        </p:nvSpPr>
        <p:spPr>
          <a:xfrm>
            <a:off x="4446077" y="5649691"/>
            <a:ext cx="4244880" cy="369332"/>
          </a:xfrm>
          <a:prstGeom prst="rect">
            <a:avLst/>
          </a:prstGeom>
          <a:noFill/>
        </p:spPr>
        <p:txBody>
          <a:bodyPr wrap="none" rtlCol="0">
            <a:spAutoFit/>
          </a:bodyPr>
          <a:lstStyle/>
          <a:p>
            <a:r>
              <a:rPr lang="en-US" b="1" dirty="0">
                <a:solidFill>
                  <a:srgbClr val="7DCC2E">
                    <a:lumMod val="60000"/>
                    <a:lumOff val="40000"/>
                  </a:srgbClr>
                </a:solidFill>
              </a:rPr>
              <a:t>Possibility of overspray in residential areas</a:t>
            </a:r>
          </a:p>
        </p:txBody>
      </p:sp>
      <p:sp>
        <p:nvSpPr>
          <p:cNvPr id="14" name="TextBox 13"/>
          <p:cNvSpPr txBox="1"/>
          <p:nvPr/>
        </p:nvSpPr>
        <p:spPr>
          <a:xfrm>
            <a:off x="49262" y="79238"/>
            <a:ext cx="4571724" cy="646331"/>
          </a:xfrm>
          <a:prstGeom prst="rect">
            <a:avLst/>
          </a:prstGeom>
          <a:noFill/>
          <a:ln w="28575">
            <a:noFill/>
          </a:ln>
        </p:spPr>
        <p:txBody>
          <a:bodyPr wrap="square" rtlCol="0">
            <a:spAutoFit/>
          </a:bodyPr>
          <a:lstStyle/>
          <a:p>
            <a:pPr algn="ctr" defTabSz="685800">
              <a:defRPr/>
            </a:pPr>
            <a:r>
              <a:rPr lang="en-US" sz="3600" b="1" dirty="0">
                <a:solidFill>
                  <a:schemeClr val="accent4">
                    <a:lumMod val="60000"/>
                    <a:lumOff val="40000"/>
                  </a:schemeClr>
                </a:solidFill>
              </a:rPr>
              <a:t>Contact insecticide</a:t>
            </a:r>
          </a:p>
        </p:txBody>
      </p:sp>
    </p:spTree>
    <p:extLst>
      <p:ext uri="{BB962C8B-B14F-4D97-AF65-F5344CB8AC3E}">
        <p14:creationId xmlns:p14="http://schemas.microsoft.com/office/powerpoint/2010/main" val="3759334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780530"/>
            <a:ext cx="9144000" cy="109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63137" y="5780530"/>
            <a:ext cx="5817746" cy="507831"/>
          </a:xfrm>
          <a:prstGeom prst="rect">
            <a:avLst/>
          </a:prstGeom>
          <a:solidFill>
            <a:schemeClr val="bg1"/>
          </a:solidFill>
          <a:ln>
            <a:solidFill>
              <a:schemeClr val="bg1"/>
            </a:solidFill>
          </a:ln>
        </p:spPr>
        <p:txBody>
          <a:bodyPr wrap="none" rtlCol="0">
            <a:spAutoFit/>
          </a:bodyPr>
          <a:lstStyle/>
          <a:p>
            <a:pPr algn="ctr"/>
            <a:r>
              <a:rPr lang="en-US" sz="2700" b="1" dirty="0">
                <a:solidFill>
                  <a:schemeClr val="accent4">
                    <a:lumMod val="60000"/>
                    <a:lumOff val="40000"/>
                  </a:schemeClr>
                </a:solidFill>
              </a:rPr>
              <a:t>Can bark beetle damage be prevented?</a:t>
            </a:r>
          </a:p>
        </p:txBody>
      </p:sp>
      <p:sp>
        <p:nvSpPr>
          <p:cNvPr id="3" name="TextBox 2"/>
          <p:cNvSpPr txBox="1"/>
          <p:nvPr/>
        </p:nvSpPr>
        <p:spPr>
          <a:xfrm>
            <a:off x="2094495" y="6364329"/>
            <a:ext cx="4955011" cy="507831"/>
          </a:xfrm>
          <a:prstGeom prst="rect">
            <a:avLst/>
          </a:prstGeom>
          <a:solidFill>
            <a:schemeClr val="bg1"/>
          </a:solidFill>
          <a:ln>
            <a:solidFill>
              <a:schemeClr val="bg1"/>
            </a:solidFill>
          </a:ln>
        </p:spPr>
        <p:txBody>
          <a:bodyPr wrap="none" rtlCol="0">
            <a:spAutoFit/>
          </a:bodyPr>
          <a:lstStyle/>
          <a:p>
            <a:pPr algn="ctr"/>
            <a:r>
              <a:rPr lang="en-US" sz="2700" b="1" dirty="0">
                <a:solidFill>
                  <a:schemeClr val="accent4">
                    <a:lumMod val="60000"/>
                    <a:lumOff val="40000"/>
                  </a:schemeClr>
                </a:solidFill>
              </a:rPr>
              <a:t>Manage forests for healthy trees.</a:t>
            </a:r>
          </a:p>
        </p:txBody>
      </p:sp>
    </p:spTree>
    <p:extLst>
      <p:ext uri="{BB962C8B-B14F-4D97-AF65-F5344CB8AC3E}">
        <p14:creationId xmlns:p14="http://schemas.microsoft.com/office/powerpoint/2010/main" val="3891799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771650" y="982980"/>
            <a:ext cx="457200" cy="4936047"/>
            <a:chOff x="1406231" y="167640"/>
            <a:chExt cx="609600" cy="6581396"/>
          </a:xfrm>
        </p:grpSpPr>
        <p:grpSp>
          <p:nvGrpSpPr>
            <p:cNvPr id="2" name="Group 1"/>
            <p:cNvGrpSpPr/>
            <p:nvPr/>
          </p:nvGrpSpPr>
          <p:grpSpPr>
            <a:xfrm>
              <a:off x="1406231" y="167640"/>
              <a:ext cx="609600" cy="1034036"/>
              <a:chOff x="838200" y="4056124"/>
              <a:chExt cx="609600" cy="1034036"/>
            </a:xfrm>
          </p:grpSpPr>
          <p:sp>
            <p:nvSpPr>
              <p:cNvPr id="3" name="Isosceles Triangle 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4" name="Straight Connector 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406231" y="1655207"/>
              <a:ext cx="609600" cy="1034036"/>
              <a:chOff x="838200" y="4056124"/>
              <a:chExt cx="609600" cy="1034036"/>
            </a:xfrm>
          </p:grpSpPr>
          <p:sp>
            <p:nvSpPr>
              <p:cNvPr id="21" name="Isosceles Triangle 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22" name="Straight Connector 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406231" y="3048000"/>
              <a:ext cx="609600" cy="1034036"/>
              <a:chOff x="838200" y="4056124"/>
              <a:chExt cx="609600" cy="1034036"/>
            </a:xfrm>
          </p:grpSpPr>
          <p:sp>
            <p:nvSpPr>
              <p:cNvPr id="24" name="Isosceles Triangle 2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25" name="Straight Connector 2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406231" y="4343400"/>
              <a:ext cx="609600" cy="1034036"/>
              <a:chOff x="838200" y="4056124"/>
              <a:chExt cx="609600" cy="1034036"/>
            </a:xfrm>
          </p:grpSpPr>
          <p:sp>
            <p:nvSpPr>
              <p:cNvPr id="27" name="Isosceles Triangle 2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28" name="Straight Connector 2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406231" y="5715000"/>
              <a:ext cx="609600" cy="1034036"/>
              <a:chOff x="838200" y="4056124"/>
              <a:chExt cx="609600" cy="1034036"/>
            </a:xfrm>
          </p:grpSpPr>
          <p:sp>
            <p:nvSpPr>
              <p:cNvPr id="30" name="Isosceles Triangle 2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31" name="Straight Connector 3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p:nvGrpSpPr>
        <p:grpSpPr>
          <a:xfrm>
            <a:off x="2743200" y="982980"/>
            <a:ext cx="457200" cy="4936047"/>
            <a:chOff x="1406231" y="167640"/>
            <a:chExt cx="609600" cy="6581396"/>
          </a:xfrm>
        </p:grpSpPr>
        <p:grpSp>
          <p:nvGrpSpPr>
            <p:cNvPr id="34" name="Group 33"/>
            <p:cNvGrpSpPr/>
            <p:nvPr/>
          </p:nvGrpSpPr>
          <p:grpSpPr>
            <a:xfrm>
              <a:off x="1406231" y="167640"/>
              <a:ext cx="609600" cy="1034036"/>
              <a:chOff x="838200" y="4056124"/>
              <a:chExt cx="609600" cy="1034036"/>
            </a:xfrm>
          </p:grpSpPr>
          <p:sp>
            <p:nvSpPr>
              <p:cNvPr id="47" name="Isosceles Triangle 4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48" name="Straight Connector 4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406231" y="1655207"/>
              <a:ext cx="609600" cy="1034036"/>
              <a:chOff x="838200" y="4056124"/>
              <a:chExt cx="609600" cy="1034036"/>
            </a:xfrm>
          </p:grpSpPr>
          <p:sp>
            <p:nvSpPr>
              <p:cNvPr id="45" name="Isosceles Triangle 4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46" name="Straight Connector 4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406231" y="3048000"/>
              <a:ext cx="609600" cy="1034036"/>
              <a:chOff x="838200" y="4056124"/>
              <a:chExt cx="609600" cy="1034036"/>
            </a:xfrm>
          </p:grpSpPr>
          <p:sp>
            <p:nvSpPr>
              <p:cNvPr id="43" name="Isosceles Triangle 4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44" name="Straight Connector 4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406231" y="4343400"/>
              <a:ext cx="609600" cy="1034036"/>
              <a:chOff x="838200" y="4056124"/>
              <a:chExt cx="609600" cy="1034036"/>
            </a:xfrm>
          </p:grpSpPr>
          <p:sp>
            <p:nvSpPr>
              <p:cNvPr id="41" name="Isosceles Triangle 4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42" name="Straight Connector 4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406231" y="5715000"/>
              <a:ext cx="609600" cy="1034036"/>
              <a:chOff x="838200" y="4056124"/>
              <a:chExt cx="609600" cy="1034036"/>
            </a:xfrm>
          </p:grpSpPr>
          <p:sp>
            <p:nvSpPr>
              <p:cNvPr id="39" name="Isosceles Triangle 3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40" name="Straight Connector 3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3714750" y="982980"/>
            <a:ext cx="457200" cy="4936047"/>
            <a:chOff x="1406231" y="167640"/>
            <a:chExt cx="609600" cy="6581396"/>
          </a:xfrm>
        </p:grpSpPr>
        <p:grpSp>
          <p:nvGrpSpPr>
            <p:cNvPr id="50" name="Group 49"/>
            <p:cNvGrpSpPr/>
            <p:nvPr/>
          </p:nvGrpSpPr>
          <p:grpSpPr>
            <a:xfrm>
              <a:off x="1406231" y="167640"/>
              <a:ext cx="609600" cy="1034036"/>
              <a:chOff x="838200" y="4056124"/>
              <a:chExt cx="609600" cy="1034036"/>
            </a:xfrm>
          </p:grpSpPr>
          <p:sp>
            <p:nvSpPr>
              <p:cNvPr id="63" name="Isosceles Triangle 6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64" name="Straight Connector 6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406231" y="1655207"/>
              <a:ext cx="609600" cy="1034036"/>
              <a:chOff x="838200" y="4056124"/>
              <a:chExt cx="609600" cy="1034036"/>
            </a:xfrm>
          </p:grpSpPr>
          <p:sp>
            <p:nvSpPr>
              <p:cNvPr id="61" name="Isosceles Triangle 6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62" name="Straight Connector 6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406231" y="3048000"/>
              <a:ext cx="609600" cy="1034036"/>
              <a:chOff x="838200" y="4056124"/>
              <a:chExt cx="609600" cy="1034036"/>
            </a:xfrm>
          </p:grpSpPr>
          <p:sp>
            <p:nvSpPr>
              <p:cNvPr id="59" name="Isosceles Triangle 5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60" name="Straight Connector 5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406231" y="4343400"/>
              <a:ext cx="609600" cy="1034036"/>
              <a:chOff x="838200" y="4056124"/>
              <a:chExt cx="609600" cy="1034036"/>
            </a:xfrm>
          </p:grpSpPr>
          <p:sp>
            <p:nvSpPr>
              <p:cNvPr id="57" name="Isosceles Triangle 5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58" name="Straight Connector 5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406231" y="5715000"/>
              <a:ext cx="609600" cy="1034036"/>
              <a:chOff x="838200" y="4056124"/>
              <a:chExt cx="609600" cy="1034036"/>
            </a:xfrm>
          </p:grpSpPr>
          <p:sp>
            <p:nvSpPr>
              <p:cNvPr id="55" name="Isosceles Triangle 5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56" name="Straight Connector 5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a:off x="4800600" y="982980"/>
            <a:ext cx="457200" cy="4936047"/>
            <a:chOff x="1406231" y="167640"/>
            <a:chExt cx="609600" cy="6581396"/>
          </a:xfrm>
        </p:grpSpPr>
        <p:grpSp>
          <p:nvGrpSpPr>
            <p:cNvPr id="66" name="Group 65"/>
            <p:cNvGrpSpPr/>
            <p:nvPr/>
          </p:nvGrpSpPr>
          <p:grpSpPr>
            <a:xfrm>
              <a:off x="1406231" y="167640"/>
              <a:ext cx="609600" cy="1034036"/>
              <a:chOff x="838200" y="4056124"/>
              <a:chExt cx="609600" cy="1034036"/>
            </a:xfrm>
          </p:grpSpPr>
          <p:sp>
            <p:nvSpPr>
              <p:cNvPr id="79" name="Isosceles Triangle 7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80" name="Straight Connector 7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1406231" y="1655207"/>
              <a:ext cx="609600" cy="1034036"/>
              <a:chOff x="838200" y="4056124"/>
              <a:chExt cx="609600" cy="1034036"/>
            </a:xfrm>
          </p:grpSpPr>
          <p:sp>
            <p:nvSpPr>
              <p:cNvPr id="77" name="Isosceles Triangle 7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78" name="Straight Connector 7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406231" y="3048000"/>
              <a:ext cx="609600" cy="1034036"/>
              <a:chOff x="838200" y="4056124"/>
              <a:chExt cx="609600" cy="1034036"/>
            </a:xfrm>
          </p:grpSpPr>
          <p:sp>
            <p:nvSpPr>
              <p:cNvPr id="75" name="Isosceles Triangle 7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76" name="Straight Connector 7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406231" y="4343400"/>
              <a:ext cx="609600" cy="1034036"/>
              <a:chOff x="838200" y="4056124"/>
              <a:chExt cx="609600" cy="1034036"/>
            </a:xfrm>
          </p:grpSpPr>
          <p:sp>
            <p:nvSpPr>
              <p:cNvPr id="73" name="Isosceles Triangle 7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74" name="Straight Connector 7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406231" y="5715000"/>
              <a:ext cx="609600" cy="1034036"/>
              <a:chOff x="838200" y="4056124"/>
              <a:chExt cx="609600" cy="1034036"/>
            </a:xfrm>
          </p:grpSpPr>
          <p:sp>
            <p:nvSpPr>
              <p:cNvPr id="71" name="Isosceles Triangle 7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72" name="Straight Connector 7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5886450" y="982980"/>
            <a:ext cx="457200" cy="4936047"/>
            <a:chOff x="1406231" y="167640"/>
            <a:chExt cx="609600" cy="6581396"/>
          </a:xfrm>
        </p:grpSpPr>
        <p:grpSp>
          <p:nvGrpSpPr>
            <p:cNvPr id="82" name="Group 81"/>
            <p:cNvGrpSpPr/>
            <p:nvPr/>
          </p:nvGrpSpPr>
          <p:grpSpPr>
            <a:xfrm>
              <a:off x="1406231" y="167640"/>
              <a:ext cx="609600" cy="1034036"/>
              <a:chOff x="838200" y="4056124"/>
              <a:chExt cx="609600" cy="1034036"/>
            </a:xfrm>
          </p:grpSpPr>
          <p:sp>
            <p:nvSpPr>
              <p:cNvPr id="95" name="Isosceles Triangle 9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96" name="Straight Connector 9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1406231" y="1655207"/>
              <a:ext cx="609600" cy="1034036"/>
              <a:chOff x="838200" y="4056124"/>
              <a:chExt cx="609600" cy="1034036"/>
            </a:xfrm>
          </p:grpSpPr>
          <p:sp>
            <p:nvSpPr>
              <p:cNvPr id="93" name="Isosceles Triangle 9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94" name="Straight Connector 9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1406231" y="3048000"/>
              <a:ext cx="609600" cy="1034036"/>
              <a:chOff x="838200" y="4056124"/>
              <a:chExt cx="609600" cy="1034036"/>
            </a:xfrm>
          </p:grpSpPr>
          <p:sp>
            <p:nvSpPr>
              <p:cNvPr id="91" name="Isosceles Triangle 9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92" name="Straight Connector 9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406231" y="4343400"/>
              <a:ext cx="609600" cy="1034036"/>
              <a:chOff x="838200" y="4056124"/>
              <a:chExt cx="609600" cy="1034036"/>
            </a:xfrm>
          </p:grpSpPr>
          <p:sp>
            <p:nvSpPr>
              <p:cNvPr id="89" name="Isosceles Triangle 8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90" name="Straight Connector 8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406231" y="5715000"/>
              <a:ext cx="609600" cy="1034036"/>
              <a:chOff x="838200" y="4056124"/>
              <a:chExt cx="609600" cy="1034036"/>
            </a:xfrm>
          </p:grpSpPr>
          <p:sp>
            <p:nvSpPr>
              <p:cNvPr id="87" name="Isosceles Triangle 8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88" name="Straight Connector 8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97" name="Group 96"/>
          <p:cNvGrpSpPr/>
          <p:nvPr/>
        </p:nvGrpSpPr>
        <p:grpSpPr>
          <a:xfrm>
            <a:off x="6915150" y="982980"/>
            <a:ext cx="457200" cy="4936047"/>
            <a:chOff x="1406231" y="167640"/>
            <a:chExt cx="609600" cy="6581396"/>
          </a:xfrm>
        </p:grpSpPr>
        <p:grpSp>
          <p:nvGrpSpPr>
            <p:cNvPr id="98" name="Group 97"/>
            <p:cNvGrpSpPr/>
            <p:nvPr/>
          </p:nvGrpSpPr>
          <p:grpSpPr>
            <a:xfrm>
              <a:off x="1406231" y="167640"/>
              <a:ext cx="609600" cy="1034036"/>
              <a:chOff x="838200" y="4056124"/>
              <a:chExt cx="609600" cy="1034036"/>
            </a:xfrm>
          </p:grpSpPr>
          <p:sp>
            <p:nvSpPr>
              <p:cNvPr id="111" name="Isosceles Triangle 11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112" name="Straight Connector 11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406231" y="1655207"/>
              <a:ext cx="609600" cy="1034036"/>
              <a:chOff x="838200" y="4056124"/>
              <a:chExt cx="609600" cy="1034036"/>
            </a:xfrm>
          </p:grpSpPr>
          <p:sp>
            <p:nvSpPr>
              <p:cNvPr id="109" name="Isosceles Triangle 10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110" name="Straight Connector 10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1406231" y="3048000"/>
              <a:ext cx="609600" cy="1034036"/>
              <a:chOff x="838200" y="4056124"/>
              <a:chExt cx="609600" cy="1034036"/>
            </a:xfrm>
          </p:grpSpPr>
          <p:sp>
            <p:nvSpPr>
              <p:cNvPr id="107" name="Isosceles Triangle 10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108" name="Straight Connector 10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1406231" y="4343400"/>
              <a:ext cx="609600" cy="1034036"/>
              <a:chOff x="838200" y="4056124"/>
              <a:chExt cx="609600" cy="1034036"/>
            </a:xfrm>
          </p:grpSpPr>
          <p:sp>
            <p:nvSpPr>
              <p:cNvPr id="105" name="Isosceles Triangle 10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106" name="Straight Connector 10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06231" y="5715000"/>
              <a:ext cx="609600" cy="1034036"/>
              <a:chOff x="838200" y="4056124"/>
              <a:chExt cx="609600" cy="1034036"/>
            </a:xfrm>
          </p:grpSpPr>
          <p:sp>
            <p:nvSpPr>
              <p:cNvPr id="103" name="Isosceles Triangle 10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a:solidFill>
                    <a:prstClr val="white"/>
                  </a:solidFill>
                </a:endParaRPr>
              </a:p>
            </p:txBody>
          </p:sp>
          <p:cxnSp>
            <p:nvCxnSpPr>
              <p:cNvPr id="104" name="Straight Connector 10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sp>
        <p:nvSpPr>
          <p:cNvPr id="113" name="TextBox 112"/>
          <p:cNvSpPr txBox="1"/>
          <p:nvPr/>
        </p:nvSpPr>
        <p:spPr>
          <a:xfrm>
            <a:off x="4743451" y="1043383"/>
            <a:ext cx="2954918" cy="738664"/>
          </a:xfrm>
          <a:prstGeom prst="rect">
            <a:avLst/>
          </a:prstGeom>
          <a:solidFill>
            <a:schemeClr val="bg1">
              <a:lumMod val="85000"/>
            </a:schemeClr>
          </a:solidFill>
          <a:ln w="28575">
            <a:solidFill>
              <a:schemeClr val="tx1"/>
            </a:solidFill>
          </a:ln>
        </p:spPr>
        <p:txBody>
          <a:bodyPr wrap="square" rtlCol="0">
            <a:spAutoFit/>
          </a:bodyPr>
          <a:lstStyle/>
          <a:p>
            <a:pPr algn="ctr" defTabSz="685800">
              <a:defRPr/>
            </a:pPr>
            <a:r>
              <a:rPr lang="en-US" sz="2100" b="1" dirty="0">
                <a:solidFill>
                  <a:prstClr val="black"/>
                </a:solidFill>
              </a:rPr>
              <a:t>Thinned pine stand with  open understory </a:t>
            </a:r>
          </a:p>
        </p:txBody>
      </p:sp>
      <p:sp>
        <p:nvSpPr>
          <p:cNvPr id="114" name="TextBox 113"/>
          <p:cNvSpPr txBox="1"/>
          <p:nvPr/>
        </p:nvSpPr>
        <p:spPr>
          <a:xfrm>
            <a:off x="49262" y="79238"/>
            <a:ext cx="4571724" cy="646331"/>
          </a:xfrm>
          <a:prstGeom prst="rect">
            <a:avLst/>
          </a:prstGeom>
          <a:noFill/>
          <a:ln w="28575">
            <a:noFill/>
          </a:ln>
        </p:spPr>
        <p:txBody>
          <a:bodyPr wrap="square" rtlCol="0">
            <a:spAutoFit/>
          </a:bodyPr>
          <a:lstStyle/>
          <a:p>
            <a:pPr algn="ctr" defTabSz="685800">
              <a:defRPr/>
            </a:pPr>
            <a:r>
              <a:rPr lang="en-US" sz="3600" b="1" dirty="0" err="1">
                <a:solidFill>
                  <a:prstClr val="black"/>
                </a:solidFill>
              </a:rPr>
              <a:t>Silvicultural</a:t>
            </a:r>
            <a:r>
              <a:rPr lang="en-US" sz="3600" b="1" dirty="0">
                <a:solidFill>
                  <a:prstClr val="black"/>
                </a:solidFill>
              </a:rPr>
              <a:t> methods</a:t>
            </a:r>
          </a:p>
        </p:txBody>
      </p:sp>
    </p:spTree>
    <p:extLst>
      <p:ext uri="{BB962C8B-B14F-4D97-AF65-F5344CB8AC3E}">
        <p14:creationId xmlns:p14="http://schemas.microsoft.com/office/powerpoint/2010/main" val="15237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59974" y="888425"/>
            <a:ext cx="457200" cy="5030603"/>
            <a:chOff x="1388915" y="41565"/>
            <a:chExt cx="609600" cy="6707471"/>
          </a:xfrm>
        </p:grpSpPr>
        <p:grpSp>
          <p:nvGrpSpPr>
            <p:cNvPr id="2" name="Group 1"/>
            <p:cNvGrpSpPr/>
            <p:nvPr/>
          </p:nvGrpSpPr>
          <p:grpSpPr>
            <a:xfrm>
              <a:off x="1388915" y="1120349"/>
              <a:ext cx="609600" cy="1034036"/>
              <a:chOff x="838200" y="4056124"/>
              <a:chExt cx="609600" cy="1034036"/>
            </a:xfrm>
          </p:grpSpPr>
          <p:sp>
            <p:nvSpPr>
              <p:cNvPr id="3" name="Isosceles Triangle 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 name="Straight Connector 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388915" y="2360329"/>
              <a:ext cx="609600" cy="1034036"/>
              <a:chOff x="838200" y="4056124"/>
              <a:chExt cx="609600" cy="1034036"/>
            </a:xfrm>
          </p:grpSpPr>
          <p:sp>
            <p:nvSpPr>
              <p:cNvPr id="21" name="Isosceles Triangle 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 name="Straight Connector 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388915" y="3461764"/>
              <a:ext cx="609600" cy="1034036"/>
              <a:chOff x="838200" y="4056124"/>
              <a:chExt cx="609600" cy="1034036"/>
            </a:xfrm>
          </p:grpSpPr>
          <p:sp>
            <p:nvSpPr>
              <p:cNvPr id="24" name="Isosceles Triangle 2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5" name="Straight Connector 2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388915" y="4667109"/>
              <a:ext cx="609600" cy="1034036"/>
              <a:chOff x="838200" y="4056124"/>
              <a:chExt cx="609600" cy="1034036"/>
            </a:xfrm>
          </p:grpSpPr>
          <p:sp>
            <p:nvSpPr>
              <p:cNvPr id="27" name="Isosceles Triangle 2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8" name="Straight Connector 2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388915" y="5715000"/>
              <a:ext cx="609600" cy="1034036"/>
              <a:chOff x="838200" y="4056124"/>
              <a:chExt cx="609600" cy="1034036"/>
            </a:xfrm>
          </p:grpSpPr>
          <p:sp>
            <p:nvSpPr>
              <p:cNvPr id="30" name="Isosceles Triangle 2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31" name="Straight Connector 3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388915" y="41565"/>
              <a:ext cx="609600" cy="1034036"/>
              <a:chOff x="838200" y="4056124"/>
              <a:chExt cx="609600" cy="1034036"/>
            </a:xfrm>
          </p:grpSpPr>
          <p:sp>
            <p:nvSpPr>
              <p:cNvPr id="18" name="Isosceles Triangle 1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 name="Straight Connector 1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p:cNvGrpSpPr/>
          <p:nvPr/>
        </p:nvGrpSpPr>
        <p:grpSpPr>
          <a:xfrm>
            <a:off x="2971800" y="888425"/>
            <a:ext cx="457200" cy="5030603"/>
            <a:chOff x="1388915" y="41565"/>
            <a:chExt cx="609600" cy="6707471"/>
          </a:xfrm>
        </p:grpSpPr>
        <p:grpSp>
          <p:nvGrpSpPr>
            <p:cNvPr id="33" name="Group 32"/>
            <p:cNvGrpSpPr/>
            <p:nvPr/>
          </p:nvGrpSpPr>
          <p:grpSpPr>
            <a:xfrm>
              <a:off x="1388915" y="1120349"/>
              <a:ext cx="609600" cy="1034036"/>
              <a:chOff x="838200" y="4056124"/>
              <a:chExt cx="609600" cy="1034036"/>
            </a:xfrm>
          </p:grpSpPr>
          <p:sp>
            <p:nvSpPr>
              <p:cNvPr id="49" name="Isosceles Triangle 4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0" name="Straight Connector 4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388915" y="2360329"/>
              <a:ext cx="609600" cy="1034036"/>
              <a:chOff x="838200" y="4056124"/>
              <a:chExt cx="609600" cy="1034036"/>
            </a:xfrm>
          </p:grpSpPr>
          <p:sp>
            <p:nvSpPr>
              <p:cNvPr id="47" name="Isosceles Triangle 4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8" name="Straight Connector 4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88915" y="3461764"/>
              <a:ext cx="609600" cy="1034036"/>
              <a:chOff x="838200" y="4056124"/>
              <a:chExt cx="609600" cy="1034036"/>
            </a:xfrm>
          </p:grpSpPr>
          <p:sp>
            <p:nvSpPr>
              <p:cNvPr id="45" name="Isosceles Triangle 4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6" name="Straight Connector 4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388915" y="4667109"/>
              <a:ext cx="609600" cy="1034036"/>
              <a:chOff x="838200" y="4056124"/>
              <a:chExt cx="609600" cy="1034036"/>
            </a:xfrm>
          </p:grpSpPr>
          <p:sp>
            <p:nvSpPr>
              <p:cNvPr id="43" name="Isosceles Triangle 4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4" name="Straight Connector 4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388915" y="5715000"/>
              <a:ext cx="609600" cy="1034036"/>
              <a:chOff x="838200" y="4056124"/>
              <a:chExt cx="609600" cy="1034036"/>
            </a:xfrm>
          </p:grpSpPr>
          <p:sp>
            <p:nvSpPr>
              <p:cNvPr id="41" name="Isosceles Triangle 4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2" name="Straight Connector 4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388915" y="41565"/>
              <a:ext cx="609600" cy="1034036"/>
              <a:chOff x="838200" y="4056124"/>
              <a:chExt cx="609600" cy="1034036"/>
            </a:xfrm>
          </p:grpSpPr>
          <p:sp>
            <p:nvSpPr>
              <p:cNvPr id="39" name="Isosceles Triangle 3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0" name="Straight Connector 3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3600450" y="888425"/>
            <a:ext cx="457200" cy="5030603"/>
            <a:chOff x="1388915" y="41565"/>
            <a:chExt cx="609600" cy="6707471"/>
          </a:xfrm>
        </p:grpSpPr>
        <p:grpSp>
          <p:nvGrpSpPr>
            <p:cNvPr id="52" name="Group 51"/>
            <p:cNvGrpSpPr/>
            <p:nvPr/>
          </p:nvGrpSpPr>
          <p:grpSpPr>
            <a:xfrm>
              <a:off x="1388915" y="1120349"/>
              <a:ext cx="609600" cy="1034036"/>
              <a:chOff x="838200" y="4056124"/>
              <a:chExt cx="609600" cy="1034036"/>
            </a:xfrm>
          </p:grpSpPr>
          <p:sp>
            <p:nvSpPr>
              <p:cNvPr id="68" name="Isosceles Triangle 6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9" name="Straight Connector 6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388915" y="2360329"/>
              <a:ext cx="609600" cy="1034036"/>
              <a:chOff x="838200" y="4056124"/>
              <a:chExt cx="609600" cy="1034036"/>
            </a:xfrm>
          </p:grpSpPr>
          <p:sp>
            <p:nvSpPr>
              <p:cNvPr id="66" name="Isosceles Triangle 6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7" name="Straight Connector 6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388915" y="3461764"/>
              <a:ext cx="609600" cy="1034036"/>
              <a:chOff x="838200" y="4056124"/>
              <a:chExt cx="609600" cy="1034036"/>
            </a:xfrm>
          </p:grpSpPr>
          <p:sp>
            <p:nvSpPr>
              <p:cNvPr id="64" name="Isosceles Triangle 6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5" name="Straight Connector 6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1388915" y="4667109"/>
              <a:ext cx="609600" cy="1034036"/>
              <a:chOff x="838200" y="4056124"/>
              <a:chExt cx="609600" cy="1034036"/>
            </a:xfrm>
          </p:grpSpPr>
          <p:sp>
            <p:nvSpPr>
              <p:cNvPr id="62" name="Isosceles Triangle 6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3" name="Straight Connector 6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388915" y="5715000"/>
              <a:ext cx="609600" cy="1034036"/>
              <a:chOff x="838200" y="4056124"/>
              <a:chExt cx="609600" cy="1034036"/>
            </a:xfrm>
          </p:grpSpPr>
          <p:sp>
            <p:nvSpPr>
              <p:cNvPr id="60" name="Isosceles Triangle 5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1" name="Straight Connector 6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388915" y="41565"/>
              <a:ext cx="609600" cy="1034036"/>
              <a:chOff x="838200" y="4056124"/>
              <a:chExt cx="609600" cy="1034036"/>
            </a:xfrm>
          </p:grpSpPr>
          <p:sp>
            <p:nvSpPr>
              <p:cNvPr id="58" name="Isosceles Triangle 5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9" name="Straight Connector 5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p:cNvGrpSpPr/>
          <p:nvPr/>
        </p:nvGrpSpPr>
        <p:grpSpPr>
          <a:xfrm>
            <a:off x="4229100" y="888425"/>
            <a:ext cx="457200" cy="5030603"/>
            <a:chOff x="1388915" y="41565"/>
            <a:chExt cx="609600" cy="6707471"/>
          </a:xfrm>
        </p:grpSpPr>
        <p:grpSp>
          <p:nvGrpSpPr>
            <p:cNvPr id="71" name="Group 70"/>
            <p:cNvGrpSpPr/>
            <p:nvPr/>
          </p:nvGrpSpPr>
          <p:grpSpPr>
            <a:xfrm>
              <a:off x="1388915" y="1120349"/>
              <a:ext cx="609600" cy="1034036"/>
              <a:chOff x="838200" y="4056124"/>
              <a:chExt cx="609600" cy="1034036"/>
            </a:xfrm>
          </p:grpSpPr>
          <p:sp>
            <p:nvSpPr>
              <p:cNvPr id="87" name="Isosceles Triangle 8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8" name="Straight Connector 8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1388915" y="2360329"/>
              <a:ext cx="609600" cy="1034036"/>
              <a:chOff x="838200" y="4056124"/>
              <a:chExt cx="609600" cy="1034036"/>
            </a:xfrm>
          </p:grpSpPr>
          <p:sp>
            <p:nvSpPr>
              <p:cNvPr id="85" name="Isosceles Triangle 8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6" name="Straight Connector 8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388915" y="3461764"/>
              <a:ext cx="609600" cy="1034036"/>
              <a:chOff x="838200" y="4056124"/>
              <a:chExt cx="609600" cy="1034036"/>
            </a:xfrm>
          </p:grpSpPr>
          <p:sp>
            <p:nvSpPr>
              <p:cNvPr id="83" name="Isosceles Triangle 8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4" name="Straight Connector 8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1388915" y="4667109"/>
              <a:ext cx="609600" cy="1034036"/>
              <a:chOff x="838200" y="4056124"/>
              <a:chExt cx="609600" cy="1034036"/>
            </a:xfrm>
          </p:grpSpPr>
          <p:sp>
            <p:nvSpPr>
              <p:cNvPr id="81" name="Isosceles Triangle 8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2" name="Straight Connector 8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1388915" y="5715000"/>
              <a:ext cx="609600" cy="1034036"/>
              <a:chOff x="838200" y="4056124"/>
              <a:chExt cx="609600" cy="1034036"/>
            </a:xfrm>
          </p:grpSpPr>
          <p:sp>
            <p:nvSpPr>
              <p:cNvPr id="79" name="Isosceles Triangle 7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0" name="Straight Connector 7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1388915" y="41565"/>
              <a:ext cx="609600" cy="1034036"/>
              <a:chOff x="838200" y="4056124"/>
              <a:chExt cx="609600" cy="1034036"/>
            </a:xfrm>
          </p:grpSpPr>
          <p:sp>
            <p:nvSpPr>
              <p:cNvPr id="77" name="Isosceles Triangle 7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8" name="Straight Connector 7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89" name="Group 88"/>
          <p:cNvGrpSpPr/>
          <p:nvPr/>
        </p:nvGrpSpPr>
        <p:grpSpPr>
          <a:xfrm>
            <a:off x="4914900" y="888425"/>
            <a:ext cx="457200" cy="5030603"/>
            <a:chOff x="1388915" y="41565"/>
            <a:chExt cx="609600" cy="6707471"/>
          </a:xfrm>
        </p:grpSpPr>
        <p:grpSp>
          <p:nvGrpSpPr>
            <p:cNvPr id="90" name="Group 89"/>
            <p:cNvGrpSpPr/>
            <p:nvPr/>
          </p:nvGrpSpPr>
          <p:grpSpPr>
            <a:xfrm>
              <a:off x="1388915" y="1120349"/>
              <a:ext cx="609600" cy="1034036"/>
              <a:chOff x="838200" y="4056124"/>
              <a:chExt cx="609600" cy="1034036"/>
            </a:xfrm>
          </p:grpSpPr>
          <p:sp>
            <p:nvSpPr>
              <p:cNvPr id="106" name="Isosceles Triangle 10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7" name="Straight Connector 10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1388915" y="2360329"/>
              <a:ext cx="609600" cy="1034036"/>
              <a:chOff x="838200" y="4056124"/>
              <a:chExt cx="609600" cy="1034036"/>
            </a:xfrm>
          </p:grpSpPr>
          <p:sp>
            <p:nvSpPr>
              <p:cNvPr id="104" name="Isosceles Triangle 10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5" name="Straight Connector 10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388915" y="3461764"/>
              <a:ext cx="609600" cy="1034036"/>
              <a:chOff x="838200" y="4056124"/>
              <a:chExt cx="609600" cy="1034036"/>
            </a:xfrm>
          </p:grpSpPr>
          <p:sp>
            <p:nvSpPr>
              <p:cNvPr id="102" name="Isosceles Triangle 10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3" name="Straight Connector 10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388915" y="4667109"/>
              <a:ext cx="609600" cy="1034036"/>
              <a:chOff x="838200" y="4056124"/>
              <a:chExt cx="609600" cy="1034036"/>
            </a:xfrm>
          </p:grpSpPr>
          <p:sp>
            <p:nvSpPr>
              <p:cNvPr id="100" name="Isosceles Triangle 9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1" name="Straight Connector 10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388915" y="5715000"/>
              <a:ext cx="609600" cy="1034036"/>
              <a:chOff x="838200" y="4056124"/>
              <a:chExt cx="609600" cy="1034036"/>
            </a:xfrm>
          </p:grpSpPr>
          <p:sp>
            <p:nvSpPr>
              <p:cNvPr id="98" name="Isosceles Triangle 9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9" name="Straight Connector 9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388915" y="41565"/>
              <a:ext cx="609600" cy="1034036"/>
              <a:chOff x="838200" y="4056124"/>
              <a:chExt cx="609600" cy="1034036"/>
            </a:xfrm>
          </p:grpSpPr>
          <p:sp>
            <p:nvSpPr>
              <p:cNvPr id="96" name="Isosceles Triangle 9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7" name="Straight Connector 9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5543550" y="888425"/>
            <a:ext cx="457200" cy="5030603"/>
            <a:chOff x="1388915" y="41565"/>
            <a:chExt cx="609600" cy="6707471"/>
          </a:xfrm>
        </p:grpSpPr>
        <p:grpSp>
          <p:nvGrpSpPr>
            <p:cNvPr id="109" name="Group 108"/>
            <p:cNvGrpSpPr/>
            <p:nvPr/>
          </p:nvGrpSpPr>
          <p:grpSpPr>
            <a:xfrm>
              <a:off x="1388915" y="1120349"/>
              <a:ext cx="609600" cy="1034036"/>
              <a:chOff x="838200" y="4056124"/>
              <a:chExt cx="609600" cy="1034036"/>
            </a:xfrm>
          </p:grpSpPr>
          <p:sp>
            <p:nvSpPr>
              <p:cNvPr id="125" name="Isosceles Triangle 12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6" name="Straight Connector 12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1388915" y="2360329"/>
              <a:ext cx="609600" cy="1034036"/>
              <a:chOff x="838200" y="4056124"/>
              <a:chExt cx="609600" cy="1034036"/>
            </a:xfrm>
          </p:grpSpPr>
          <p:sp>
            <p:nvSpPr>
              <p:cNvPr id="123" name="Isosceles Triangle 12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4" name="Straight Connector 12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388915" y="3461764"/>
              <a:ext cx="609600" cy="1034036"/>
              <a:chOff x="838200" y="4056124"/>
              <a:chExt cx="609600" cy="1034036"/>
            </a:xfrm>
          </p:grpSpPr>
          <p:sp>
            <p:nvSpPr>
              <p:cNvPr id="121" name="Isosceles Triangle 1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2" name="Straight Connector 1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1388915" y="4667109"/>
              <a:ext cx="609600" cy="1034036"/>
              <a:chOff x="838200" y="4056124"/>
              <a:chExt cx="609600" cy="1034036"/>
            </a:xfrm>
          </p:grpSpPr>
          <p:sp>
            <p:nvSpPr>
              <p:cNvPr id="119" name="Isosceles Triangle 11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0" name="Straight Connector 11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1388915" y="5715000"/>
              <a:ext cx="609600" cy="1034036"/>
              <a:chOff x="838200" y="4056124"/>
              <a:chExt cx="609600" cy="1034036"/>
            </a:xfrm>
          </p:grpSpPr>
          <p:sp>
            <p:nvSpPr>
              <p:cNvPr id="117" name="Isosceles Triangle 11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8" name="Straight Connector 11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388915" y="41565"/>
              <a:ext cx="609600" cy="1034036"/>
              <a:chOff x="838200" y="4056124"/>
              <a:chExt cx="609600" cy="1034036"/>
            </a:xfrm>
          </p:grpSpPr>
          <p:sp>
            <p:nvSpPr>
              <p:cNvPr id="115" name="Isosceles Triangle 11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6" name="Straight Connector 11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6229350" y="888425"/>
            <a:ext cx="457200" cy="5030603"/>
            <a:chOff x="1388915" y="41565"/>
            <a:chExt cx="609600" cy="6707471"/>
          </a:xfrm>
        </p:grpSpPr>
        <p:grpSp>
          <p:nvGrpSpPr>
            <p:cNvPr id="128" name="Group 127"/>
            <p:cNvGrpSpPr/>
            <p:nvPr/>
          </p:nvGrpSpPr>
          <p:grpSpPr>
            <a:xfrm>
              <a:off x="1388915" y="1120349"/>
              <a:ext cx="609600" cy="1034036"/>
              <a:chOff x="838200" y="4056124"/>
              <a:chExt cx="609600" cy="1034036"/>
            </a:xfrm>
          </p:grpSpPr>
          <p:sp>
            <p:nvSpPr>
              <p:cNvPr id="144" name="Isosceles Triangle 14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5" name="Straight Connector 14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388915" y="2360329"/>
              <a:ext cx="609600" cy="1034036"/>
              <a:chOff x="838200" y="4056124"/>
              <a:chExt cx="609600" cy="1034036"/>
            </a:xfrm>
          </p:grpSpPr>
          <p:sp>
            <p:nvSpPr>
              <p:cNvPr id="142" name="Isosceles Triangle 14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3" name="Straight Connector 14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388915" y="3461764"/>
              <a:ext cx="609600" cy="1034036"/>
              <a:chOff x="838200" y="4056124"/>
              <a:chExt cx="609600" cy="1034036"/>
            </a:xfrm>
          </p:grpSpPr>
          <p:sp>
            <p:nvSpPr>
              <p:cNvPr id="140" name="Isosceles Triangle 13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1" name="Straight Connector 14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1388915" y="4667109"/>
              <a:ext cx="609600" cy="1034036"/>
              <a:chOff x="838200" y="4056124"/>
              <a:chExt cx="609600" cy="1034036"/>
            </a:xfrm>
          </p:grpSpPr>
          <p:sp>
            <p:nvSpPr>
              <p:cNvPr id="138" name="Isosceles Triangle 13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9" name="Straight Connector 13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1388915" y="5715000"/>
              <a:ext cx="609600" cy="1034036"/>
              <a:chOff x="838200" y="4056124"/>
              <a:chExt cx="609600" cy="1034036"/>
            </a:xfrm>
          </p:grpSpPr>
          <p:sp>
            <p:nvSpPr>
              <p:cNvPr id="136" name="Isosceles Triangle 13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7" name="Straight Connector 13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1388915" y="41565"/>
              <a:ext cx="609600" cy="1034036"/>
              <a:chOff x="838200" y="4056124"/>
              <a:chExt cx="609600" cy="1034036"/>
            </a:xfrm>
          </p:grpSpPr>
          <p:sp>
            <p:nvSpPr>
              <p:cNvPr id="134" name="Isosceles Triangle 13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5" name="Straight Connector 13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46" name="Group 145"/>
          <p:cNvGrpSpPr/>
          <p:nvPr/>
        </p:nvGrpSpPr>
        <p:grpSpPr>
          <a:xfrm>
            <a:off x="6800850" y="888425"/>
            <a:ext cx="457200" cy="5030603"/>
            <a:chOff x="1388915" y="41565"/>
            <a:chExt cx="609600" cy="6707471"/>
          </a:xfrm>
        </p:grpSpPr>
        <p:grpSp>
          <p:nvGrpSpPr>
            <p:cNvPr id="147" name="Group 146"/>
            <p:cNvGrpSpPr/>
            <p:nvPr/>
          </p:nvGrpSpPr>
          <p:grpSpPr>
            <a:xfrm>
              <a:off x="1388915" y="1120349"/>
              <a:ext cx="609600" cy="1034036"/>
              <a:chOff x="838200" y="4056124"/>
              <a:chExt cx="609600" cy="1034036"/>
            </a:xfrm>
          </p:grpSpPr>
          <p:sp>
            <p:nvSpPr>
              <p:cNvPr id="163" name="Isosceles Triangle 16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4" name="Straight Connector 16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1388915" y="2360329"/>
              <a:ext cx="609600" cy="1034036"/>
              <a:chOff x="838200" y="4056124"/>
              <a:chExt cx="609600" cy="1034036"/>
            </a:xfrm>
          </p:grpSpPr>
          <p:sp>
            <p:nvSpPr>
              <p:cNvPr id="161" name="Isosceles Triangle 16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2" name="Straight Connector 16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388915" y="3461764"/>
              <a:ext cx="609600" cy="1034036"/>
              <a:chOff x="838200" y="4056124"/>
              <a:chExt cx="609600" cy="1034036"/>
            </a:xfrm>
          </p:grpSpPr>
          <p:sp>
            <p:nvSpPr>
              <p:cNvPr id="159" name="Isosceles Triangle 15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0" name="Straight Connector 15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1388915" y="4667109"/>
              <a:ext cx="609600" cy="1034036"/>
              <a:chOff x="838200" y="4056124"/>
              <a:chExt cx="609600" cy="1034036"/>
            </a:xfrm>
          </p:grpSpPr>
          <p:sp>
            <p:nvSpPr>
              <p:cNvPr id="157" name="Isosceles Triangle 15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8" name="Straight Connector 15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1388915" y="5715000"/>
              <a:ext cx="609600" cy="1034036"/>
              <a:chOff x="838200" y="4056124"/>
              <a:chExt cx="609600" cy="1034036"/>
            </a:xfrm>
          </p:grpSpPr>
          <p:sp>
            <p:nvSpPr>
              <p:cNvPr id="155" name="Isosceles Triangle 15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6" name="Straight Connector 15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1388915" y="41565"/>
              <a:ext cx="609600" cy="1034036"/>
              <a:chOff x="838200" y="4056124"/>
              <a:chExt cx="609600" cy="1034036"/>
            </a:xfrm>
          </p:grpSpPr>
          <p:sp>
            <p:nvSpPr>
              <p:cNvPr id="153" name="Isosceles Triangle 15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4" name="Straight Connector 15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65" name="Group 164"/>
          <p:cNvGrpSpPr/>
          <p:nvPr/>
        </p:nvGrpSpPr>
        <p:grpSpPr>
          <a:xfrm>
            <a:off x="7429500" y="888425"/>
            <a:ext cx="457200" cy="5030603"/>
            <a:chOff x="1388915" y="41565"/>
            <a:chExt cx="609600" cy="6707471"/>
          </a:xfrm>
        </p:grpSpPr>
        <p:grpSp>
          <p:nvGrpSpPr>
            <p:cNvPr id="166" name="Group 165"/>
            <p:cNvGrpSpPr/>
            <p:nvPr/>
          </p:nvGrpSpPr>
          <p:grpSpPr>
            <a:xfrm>
              <a:off x="1388915" y="1120349"/>
              <a:ext cx="609600" cy="1034036"/>
              <a:chOff x="838200" y="4056124"/>
              <a:chExt cx="609600" cy="1034036"/>
            </a:xfrm>
          </p:grpSpPr>
          <p:sp>
            <p:nvSpPr>
              <p:cNvPr id="182" name="Isosceles Triangle 18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83" name="Straight Connector 18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1388915" y="2360329"/>
              <a:ext cx="609600" cy="1034036"/>
              <a:chOff x="838200" y="4056124"/>
              <a:chExt cx="609600" cy="1034036"/>
            </a:xfrm>
          </p:grpSpPr>
          <p:sp>
            <p:nvSpPr>
              <p:cNvPr id="180" name="Isosceles Triangle 17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81" name="Straight Connector 18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1388915" y="3461764"/>
              <a:ext cx="609600" cy="1034036"/>
              <a:chOff x="838200" y="4056124"/>
              <a:chExt cx="609600" cy="1034036"/>
            </a:xfrm>
          </p:grpSpPr>
          <p:sp>
            <p:nvSpPr>
              <p:cNvPr id="178" name="Isosceles Triangle 17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9" name="Straight Connector 17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1388915" y="4667109"/>
              <a:ext cx="609600" cy="1034036"/>
              <a:chOff x="838200" y="4056124"/>
              <a:chExt cx="609600" cy="1034036"/>
            </a:xfrm>
          </p:grpSpPr>
          <p:sp>
            <p:nvSpPr>
              <p:cNvPr id="176" name="Isosceles Triangle 17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7" name="Straight Connector 17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388915" y="5715000"/>
              <a:ext cx="609600" cy="1034036"/>
              <a:chOff x="838200" y="4056124"/>
              <a:chExt cx="609600" cy="1034036"/>
            </a:xfrm>
          </p:grpSpPr>
          <p:sp>
            <p:nvSpPr>
              <p:cNvPr id="174" name="Isosceles Triangle 17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5" name="Straight Connector 17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388915" y="41565"/>
              <a:ext cx="609600" cy="1034036"/>
              <a:chOff x="838200" y="4056124"/>
              <a:chExt cx="609600" cy="1034036"/>
            </a:xfrm>
          </p:grpSpPr>
          <p:sp>
            <p:nvSpPr>
              <p:cNvPr id="172" name="Isosceles Triangle 17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3" name="Straight Connector 17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84" name="Group 183"/>
          <p:cNvGrpSpPr/>
          <p:nvPr/>
        </p:nvGrpSpPr>
        <p:grpSpPr>
          <a:xfrm>
            <a:off x="1309253" y="888425"/>
            <a:ext cx="457200" cy="5030603"/>
            <a:chOff x="1388915" y="41565"/>
            <a:chExt cx="609600" cy="6707471"/>
          </a:xfrm>
        </p:grpSpPr>
        <p:grpSp>
          <p:nvGrpSpPr>
            <p:cNvPr id="185" name="Group 184"/>
            <p:cNvGrpSpPr/>
            <p:nvPr/>
          </p:nvGrpSpPr>
          <p:grpSpPr>
            <a:xfrm>
              <a:off x="1388915" y="1120349"/>
              <a:ext cx="609600" cy="1034036"/>
              <a:chOff x="838200" y="4056124"/>
              <a:chExt cx="609600" cy="1034036"/>
            </a:xfrm>
          </p:grpSpPr>
          <p:sp>
            <p:nvSpPr>
              <p:cNvPr id="201" name="Isosceles Triangle 20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02" name="Straight Connector 20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388915" y="2360329"/>
              <a:ext cx="609600" cy="1034036"/>
              <a:chOff x="838200" y="4056124"/>
              <a:chExt cx="609600" cy="1034036"/>
            </a:xfrm>
          </p:grpSpPr>
          <p:sp>
            <p:nvSpPr>
              <p:cNvPr id="199" name="Isosceles Triangle 19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00" name="Straight Connector 19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1388915" y="3461764"/>
              <a:ext cx="609600" cy="1034036"/>
              <a:chOff x="838200" y="4056124"/>
              <a:chExt cx="609600" cy="1034036"/>
            </a:xfrm>
          </p:grpSpPr>
          <p:sp>
            <p:nvSpPr>
              <p:cNvPr id="197" name="Isosceles Triangle 19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8" name="Straight Connector 19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1388915" y="4667109"/>
              <a:ext cx="609600" cy="1034036"/>
              <a:chOff x="838200" y="4056124"/>
              <a:chExt cx="609600" cy="1034036"/>
            </a:xfrm>
          </p:grpSpPr>
          <p:sp>
            <p:nvSpPr>
              <p:cNvPr id="195" name="Isosceles Triangle 19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6" name="Straight Connector 19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1388915" y="5715000"/>
              <a:ext cx="609600" cy="1034036"/>
              <a:chOff x="838200" y="4056124"/>
              <a:chExt cx="609600" cy="1034036"/>
            </a:xfrm>
          </p:grpSpPr>
          <p:sp>
            <p:nvSpPr>
              <p:cNvPr id="193" name="Isosceles Triangle 19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4" name="Straight Connector 19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1388915" y="41565"/>
              <a:ext cx="609600" cy="1034036"/>
              <a:chOff x="838200" y="4056124"/>
              <a:chExt cx="609600" cy="1034036"/>
            </a:xfrm>
          </p:grpSpPr>
          <p:sp>
            <p:nvSpPr>
              <p:cNvPr id="191" name="Isosceles Triangle 19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2" name="Straight Connector 19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203" name="Group 202"/>
          <p:cNvGrpSpPr/>
          <p:nvPr/>
        </p:nvGrpSpPr>
        <p:grpSpPr>
          <a:xfrm>
            <a:off x="2413286" y="888425"/>
            <a:ext cx="457200" cy="5030603"/>
            <a:chOff x="1388915" y="41565"/>
            <a:chExt cx="609600" cy="6707471"/>
          </a:xfrm>
        </p:grpSpPr>
        <p:grpSp>
          <p:nvGrpSpPr>
            <p:cNvPr id="204" name="Group 203"/>
            <p:cNvGrpSpPr/>
            <p:nvPr/>
          </p:nvGrpSpPr>
          <p:grpSpPr>
            <a:xfrm>
              <a:off x="1388915" y="1120349"/>
              <a:ext cx="609600" cy="1034036"/>
              <a:chOff x="838200" y="4056124"/>
              <a:chExt cx="609600" cy="1034036"/>
            </a:xfrm>
          </p:grpSpPr>
          <p:sp>
            <p:nvSpPr>
              <p:cNvPr id="220" name="Isosceles Triangle 21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1" name="Straight Connector 22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1388915" y="2360329"/>
              <a:ext cx="609600" cy="1034036"/>
              <a:chOff x="838200" y="4056124"/>
              <a:chExt cx="609600" cy="1034036"/>
            </a:xfrm>
          </p:grpSpPr>
          <p:sp>
            <p:nvSpPr>
              <p:cNvPr id="218" name="Isosceles Triangle 21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9" name="Straight Connector 21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1388915" y="3461764"/>
              <a:ext cx="609600" cy="1034036"/>
              <a:chOff x="838200" y="4056124"/>
              <a:chExt cx="609600" cy="1034036"/>
            </a:xfrm>
          </p:grpSpPr>
          <p:sp>
            <p:nvSpPr>
              <p:cNvPr id="216" name="Isosceles Triangle 21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7" name="Straight Connector 21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1388915" y="4667109"/>
              <a:ext cx="609600" cy="1034036"/>
              <a:chOff x="838200" y="4056124"/>
              <a:chExt cx="609600" cy="1034036"/>
            </a:xfrm>
          </p:grpSpPr>
          <p:sp>
            <p:nvSpPr>
              <p:cNvPr id="214" name="Isosceles Triangle 21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5" name="Straight Connector 21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388915" y="5715000"/>
              <a:ext cx="609600" cy="1034036"/>
              <a:chOff x="838200" y="4056124"/>
              <a:chExt cx="609600" cy="1034036"/>
            </a:xfrm>
          </p:grpSpPr>
          <p:sp>
            <p:nvSpPr>
              <p:cNvPr id="212" name="Isosceles Triangle 21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3" name="Straight Connector 21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388915" y="41565"/>
              <a:ext cx="609600" cy="1034036"/>
              <a:chOff x="838200" y="4056124"/>
              <a:chExt cx="609600" cy="1034036"/>
            </a:xfrm>
          </p:grpSpPr>
          <p:sp>
            <p:nvSpPr>
              <p:cNvPr id="210" name="Isosceles Triangle 20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1" name="Straight Connector 21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sp>
        <p:nvSpPr>
          <p:cNvPr id="222" name="TextBox 221"/>
          <p:cNvSpPr txBox="1"/>
          <p:nvPr/>
        </p:nvSpPr>
        <p:spPr>
          <a:xfrm>
            <a:off x="4686301" y="1043382"/>
            <a:ext cx="3012068" cy="415498"/>
          </a:xfrm>
          <a:prstGeom prst="rect">
            <a:avLst/>
          </a:prstGeom>
          <a:solidFill>
            <a:schemeClr val="bg1">
              <a:lumMod val="85000"/>
            </a:schemeClr>
          </a:solidFill>
          <a:ln w="28575">
            <a:solidFill>
              <a:schemeClr val="tx1"/>
            </a:solidFill>
          </a:ln>
        </p:spPr>
        <p:txBody>
          <a:bodyPr wrap="square" rtlCol="0">
            <a:spAutoFit/>
          </a:bodyPr>
          <a:lstStyle/>
          <a:p>
            <a:pPr algn="ctr" defTabSz="685800"/>
            <a:r>
              <a:rPr lang="en-US" sz="2100" b="1" dirty="0" err="1">
                <a:solidFill>
                  <a:prstClr val="black"/>
                </a:solidFill>
                <a:latin typeface="Calibri" panose="020F0502020204030204"/>
              </a:rPr>
              <a:t>Unthinned</a:t>
            </a:r>
            <a:r>
              <a:rPr lang="en-US" sz="2100" b="1" dirty="0">
                <a:solidFill>
                  <a:prstClr val="black"/>
                </a:solidFill>
                <a:latin typeface="Calibri" panose="020F0502020204030204"/>
              </a:rPr>
              <a:t> pine stand</a:t>
            </a:r>
          </a:p>
        </p:txBody>
      </p:sp>
    </p:spTree>
    <p:extLst>
      <p:ext uri="{BB962C8B-B14F-4D97-AF65-F5344CB8AC3E}">
        <p14:creationId xmlns:p14="http://schemas.microsoft.com/office/powerpoint/2010/main" val="416921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59974" y="888425"/>
            <a:ext cx="457200" cy="5030603"/>
            <a:chOff x="1388915" y="41565"/>
            <a:chExt cx="609600" cy="6707471"/>
          </a:xfrm>
        </p:grpSpPr>
        <p:grpSp>
          <p:nvGrpSpPr>
            <p:cNvPr id="2" name="Group 1"/>
            <p:cNvGrpSpPr/>
            <p:nvPr/>
          </p:nvGrpSpPr>
          <p:grpSpPr>
            <a:xfrm>
              <a:off x="1388915" y="1120349"/>
              <a:ext cx="609600" cy="1034036"/>
              <a:chOff x="838200" y="4056124"/>
              <a:chExt cx="609600" cy="1034036"/>
            </a:xfrm>
          </p:grpSpPr>
          <p:sp>
            <p:nvSpPr>
              <p:cNvPr id="3" name="Isosceles Triangle 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 name="Straight Connector 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388915" y="2360329"/>
              <a:ext cx="609600" cy="1034036"/>
              <a:chOff x="838200" y="4056124"/>
              <a:chExt cx="609600" cy="1034036"/>
            </a:xfrm>
          </p:grpSpPr>
          <p:sp>
            <p:nvSpPr>
              <p:cNvPr id="21" name="Isosceles Triangle 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 name="Straight Connector 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388915" y="3461764"/>
              <a:ext cx="609600" cy="1034036"/>
              <a:chOff x="838200" y="4056124"/>
              <a:chExt cx="609600" cy="1034036"/>
            </a:xfrm>
          </p:grpSpPr>
          <p:sp>
            <p:nvSpPr>
              <p:cNvPr id="24" name="Isosceles Triangle 2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5" name="Straight Connector 2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388915" y="4667109"/>
              <a:ext cx="609600" cy="1034036"/>
              <a:chOff x="838200" y="4056124"/>
              <a:chExt cx="609600" cy="1034036"/>
            </a:xfrm>
          </p:grpSpPr>
          <p:sp>
            <p:nvSpPr>
              <p:cNvPr id="27" name="Isosceles Triangle 2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8" name="Straight Connector 2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388915" y="5715000"/>
              <a:ext cx="609600" cy="1034036"/>
              <a:chOff x="838200" y="4056124"/>
              <a:chExt cx="609600" cy="1034036"/>
            </a:xfrm>
          </p:grpSpPr>
          <p:sp>
            <p:nvSpPr>
              <p:cNvPr id="30" name="Isosceles Triangle 2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31" name="Straight Connector 3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388915" y="41565"/>
              <a:ext cx="609600" cy="1034036"/>
              <a:chOff x="838200" y="4056124"/>
              <a:chExt cx="609600" cy="1034036"/>
            </a:xfrm>
          </p:grpSpPr>
          <p:sp>
            <p:nvSpPr>
              <p:cNvPr id="18" name="Isosceles Triangle 1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 name="Straight Connector 1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p:cNvGrpSpPr/>
          <p:nvPr/>
        </p:nvGrpSpPr>
        <p:grpSpPr>
          <a:xfrm>
            <a:off x="2971800" y="888425"/>
            <a:ext cx="457200" cy="5030603"/>
            <a:chOff x="1388915" y="41565"/>
            <a:chExt cx="609600" cy="6707471"/>
          </a:xfrm>
        </p:grpSpPr>
        <p:grpSp>
          <p:nvGrpSpPr>
            <p:cNvPr id="33" name="Group 32"/>
            <p:cNvGrpSpPr/>
            <p:nvPr/>
          </p:nvGrpSpPr>
          <p:grpSpPr>
            <a:xfrm>
              <a:off x="1388915" y="1120349"/>
              <a:ext cx="609600" cy="1034036"/>
              <a:chOff x="838200" y="4056124"/>
              <a:chExt cx="609600" cy="1034036"/>
            </a:xfrm>
          </p:grpSpPr>
          <p:sp>
            <p:nvSpPr>
              <p:cNvPr id="49" name="Isosceles Triangle 4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0" name="Straight Connector 4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388915" y="2360329"/>
              <a:ext cx="609600" cy="1034036"/>
              <a:chOff x="838200" y="4056124"/>
              <a:chExt cx="609600" cy="1034036"/>
            </a:xfrm>
          </p:grpSpPr>
          <p:sp>
            <p:nvSpPr>
              <p:cNvPr id="47" name="Isosceles Triangle 4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8" name="Straight Connector 4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88915" y="3461764"/>
              <a:ext cx="609600" cy="1034036"/>
              <a:chOff x="838200" y="4056124"/>
              <a:chExt cx="609600" cy="1034036"/>
            </a:xfrm>
          </p:grpSpPr>
          <p:sp>
            <p:nvSpPr>
              <p:cNvPr id="45" name="Isosceles Triangle 4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6" name="Straight Connector 4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388915" y="4667109"/>
              <a:ext cx="609600" cy="1034036"/>
              <a:chOff x="838200" y="4056124"/>
              <a:chExt cx="609600" cy="1034036"/>
            </a:xfrm>
          </p:grpSpPr>
          <p:sp>
            <p:nvSpPr>
              <p:cNvPr id="43" name="Isosceles Triangle 4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4" name="Straight Connector 4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388915" y="5715000"/>
              <a:ext cx="609600" cy="1034036"/>
              <a:chOff x="838200" y="4056124"/>
              <a:chExt cx="609600" cy="1034036"/>
            </a:xfrm>
          </p:grpSpPr>
          <p:sp>
            <p:nvSpPr>
              <p:cNvPr id="41" name="Isosceles Triangle 4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2" name="Straight Connector 4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388915" y="41565"/>
              <a:ext cx="609600" cy="1034036"/>
              <a:chOff x="838200" y="4056124"/>
              <a:chExt cx="609600" cy="1034036"/>
            </a:xfrm>
          </p:grpSpPr>
          <p:sp>
            <p:nvSpPr>
              <p:cNvPr id="39" name="Isosceles Triangle 3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0" name="Straight Connector 3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3600450" y="888425"/>
            <a:ext cx="457200" cy="5030603"/>
            <a:chOff x="1388915" y="41565"/>
            <a:chExt cx="609600" cy="6707471"/>
          </a:xfrm>
        </p:grpSpPr>
        <p:grpSp>
          <p:nvGrpSpPr>
            <p:cNvPr id="52" name="Group 51"/>
            <p:cNvGrpSpPr/>
            <p:nvPr/>
          </p:nvGrpSpPr>
          <p:grpSpPr>
            <a:xfrm>
              <a:off x="1388915" y="1120349"/>
              <a:ext cx="609600" cy="1034036"/>
              <a:chOff x="838200" y="4056124"/>
              <a:chExt cx="609600" cy="1034036"/>
            </a:xfrm>
          </p:grpSpPr>
          <p:sp>
            <p:nvSpPr>
              <p:cNvPr id="68" name="Isosceles Triangle 6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9" name="Straight Connector 6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388915" y="2360329"/>
              <a:ext cx="609600" cy="1034036"/>
              <a:chOff x="838200" y="4056124"/>
              <a:chExt cx="609600" cy="1034036"/>
            </a:xfrm>
          </p:grpSpPr>
          <p:sp>
            <p:nvSpPr>
              <p:cNvPr id="66" name="Isosceles Triangle 6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7" name="Straight Connector 6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388915" y="3461764"/>
              <a:ext cx="609600" cy="1034036"/>
              <a:chOff x="838200" y="4056124"/>
              <a:chExt cx="609600" cy="1034036"/>
            </a:xfrm>
          </p:grpSpPr>
          <p:sp>
            <p:nvSpPr>
              <p:cNvPr id="64" name="Isosceles Triangle 6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5" name="Straight Connector 6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1388915" y="4667109"/>
              <a:ext cx="609600" cy="1034036"/>
              <a:chOff x="838200" y="4056124"/>
              <a:chExt cx="609600" cy="1034036"/>
            </a:xfrm>
          </p:grpSpPr>
          <p:sp>
            <p:nvSpPr>
              <p:cNvPr id="62" name="Isosceles Triangle 6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3" name="Straight Connector 6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388915" y="5715000"/>
              <a:ext cx="609600" cy="1034036"/>
              <a:chOff x="838200" y="4056124"/>
              <a:chExt cx="609600" cy="1034036"/>
            </a:xfrm>
          </p:grpSpPr>
          <p:sp>
            <p:nvSpPr>
              <p:cNvPr id="60" name="Isosceles Triangle 5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1" name="Straight Connector 6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388915" y="41565"/>
              <a:ext cx="609600" cy="1034036"/>
              <a:chOff x="838200" y="4056124"/>
              <a:chExt cx="609600" cy="1034036"/>
            </a:xfrm>
          </p:grpSpPr>
          <p:sp>
            <p:nvSpPr>
              <p:cNvPr id="58" name="Isosceles Triangle 5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9" name="Straight Connector 5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p:cNvGrpSpPr/>
          <p:nvPr/>
        </p:nvGrpSpPr>
        <p:grpSpPr>
          <a:xfrm>
            <a:off x="4229100" y="888425"/>
            <a:ext cx="457200" cy="5030603"/>
            <a:chOff x="1388915" y="41565"/>
            <a:chExt cx="609600" cy="6707471"/>
          </a:xfrm>
        </p:grpSpPr>
        <p:grpSp>
          <p:nvGrpSpPr>
            <p:cNvPr id="71" name="Group 70"/>
            <p:cNvGrpSpPr/>
            <p:nvPr/>
          </p:nvGrpSpPr>
          <p:grpSpPr>
            <a:xfrm>
              <a:off x="1388915" y="1120349"/>
              <a:ext cx="609600" cy="1034036"/>
              <a:chOff x="838200" y="4056124"/>
              <a:chExt cx="609600" cy="1034036"/>
            </a:xfrm>
          </p:grpSpPr>
          <p:sp>
            <p:nvSpPr>
              <p:cNvPr id="87" name="Isosceles Triangle 8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8" name="Straight Connector 8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1388915" y="2360329"/>
              <a:ext cx="609600" cy="1034036"/>
              <a:chOff x="838200" y="4056124"/>
              <a:chExt cx="609600" cy="1034036"/>
            </a:xfrm>
          </p:grpSpPr>
          <p:sp>
            <p:nvSpPr>
              <p:cNvPr id="85" name="Isosceles Triangle 8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6" name="Straight Connector 8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388915" y="3461764"/>
              <a:ext cx="609600" cy="1034036"/>
              <a:chOff x="838200" y="4056124"/>
              <a:chExt cx="609600" cy="1034036"/>
            </a:xfrm>
          </p:grpSpPr>
          <p:sp>
            <p:nvSpPr>
              <p:cNvPr id="83" name="Isosceles Triangle 8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4" name="Straight Connector 8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1388915" y="4667109"/>
              <a:ext cx="609600" cy="1034036"/>
              <a:chOff x="838200" y="4056124"/>
              <a:chExt cx="609600" cy="1034036"/>
            </a:xfrm>
          </p:grpSpPr>
          <p:sp>
            <p:nvSpPr>
              <p:cNvPr id="81" name="Isosceles Triangle 8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2" name="Straight Connector 8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1388915" y="5715000"/>
              <a:ext cx="609600" cy="1034036"/>
              <a:chOff x="838200" y="4056124"/>
              <a:chExt cx="609600" cy="1034036"/>
            </a:xfrm>
          </p:grpSpPr>
          <p:sp>
            <p:nvSpPr>
              <p:cNvPr id="79" name="Isosceles Triangle 7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0" name="Straight Connector 7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1388915" y="41565"/>
              <a:ext cx="609600" cy="1034036"/>
              <a:chOff x="838200" y="4056124"/>
              <a:chExt cx="609600" cy="1034036"/>
            </a:xfrm>
          </p:grpSpPr>
          <p:sp>
            <p:nvSpPr>
              <p:cNvPr id="77" name="Isosceles Triangle 7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8" name="Straight Connector 7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89" name="Group 88"/>
          <p:cNvGrpSpPr/>
          <p:nvPr/>
        </p:nvGrpSpPr>
        <p:grpSpPr>
          <a:xfrm>
            <a:off x="4914900" y="888425"/>
            <a:ext cx="457200" cy="5030603"/>
            <a:chOff x="1388915" y="41565"/>
            <a:chExt cx="609600" cy="6707471"/>
          </a:xfrm>
        </p:grpSpPr>
        <p:grpSp>
          <p:nvGrpSpPr>
            <p:cNvPr id="90" name="Group 89"/>
            <p:cNvGrpSpPr/>
            <p:nvPr/>
          </p:nvGrpSpPr>
          <p:grpSpPr>
            <a:xfrm>
              <a:off x="1388915" y="1120349"/>
              <a:ext cx="609600" cy="1034036"/>
              <a:chOff x="838200" y="4056124"/>
              <a:chExt cx="609600" cy="1034036"/>
            </a:xfrm>
          </p:grpSpPr>
          <p:sp>
            <p:nvSpPr>
              <p:cNvPr id="106" name="Isosceles Triangle 10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7" name="Straight Connector 10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1388915" y="2360329"/>
              <a:ext cx="609600" cy="1034036"/>
              <a:chOff x="838200" y="4056124"/>
              <a:chExt cx="609600" cy="1034036"/>
            </a:xfrm>
          </p:grpSpPr>
          <p:sp>
            <p:nvSpPr>
              <p:cNvPr id="104" name="Isosceles Triangle 10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5" name="Straight Connector 10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388915" y="3461764"/>
              <a:ext cx="609600" cy="1034036"/>
              <a:chOff x="838200" y="4056124"/>
              <a:chExt cx="609600" cy="1034036"/>
            </a:xfrm>
          </p:grpSpPr>
          <p:sp>
            <p:nvSpPr>
              <p:cNvPr id="102" name="Isosceles Triangle 10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3" name="Straight Connector 10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388915" y="4667109"/>
              <a:ext cx="609600" cy="1034036"/>
              <a:chOff x="838200" y="4056124"/>
              <a:chExt cx="609600" cy="1034036"/>
            </a:xfrm>
          </p:grpSpPr>
          <p:sp>
            <p:nvSpPr>
              <p:cNvPr id="100" name="Isosceles Triangle 9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1" name="Straight Connector 10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388915" y="5715000"/>
              <a:ext cx="609600" cy="1034036"/>
              <a:chOff x="838200" y="4056124"/>
              <a:chExt cx="609600" cy="1034036"/>
            </a:xfrm>
          </p:grpSpPr>
          <p:sp>
            <p:nvSpPr>
              <p:cNvPr id="98" name="Isosceles Triangle 9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9" name="Straight Connector 9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388915" y="41565"/>
              <a:ext cx="609600" cy="1034036"/>
              <a:chOff x="838200" y="4056124"/>
              <a:chExt cx="609600" cy="1034036"/>
            </a:xfrm>
          </p:grpSpPr>
          <p:sp>
            <p:nvSpPr>
              <p:cNvPr id="96" name="Isosceles Triangle 9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7" name="Straight Connector 9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5543550" y="888425"/>
            <a:ext cx="457200" cy="5030603"/>
            <a:chOff x="1388915" y="41565"/>
            <a:chExt cx="609600" cy="6707471"/>
          </a:xfrm>
        </p:grpSpPr>
        <p:grpSp>
          <p:nvGrpSpPr>
            <p:cNvPr id="109" name="Group 108"/>
            <p:cNvGrpSpPr/>
            <p:nvPr/>
          </p:nvGrpSpPr>
          <p:grpSpPr>
            <a:xfrm>
              <a:off x="1388915" y="1120349"/>
              <a:ext cx="609600" cy="1034036"/>
              <a:chOff x="838200" y="4056124"/>
              <a:chExt cx="609600" cy="1034036"/>
            </a:xfrm>
          </p:grpSpPr>
          <p:sp>
            <p:nvSpPr>
              <p:cNvPr id="125" name="Isosceles Triangle 12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6" name="Straight Connector 12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1388915" y="2360329"/>
              <a:ext cx="609600" cy="1034036"/>
              <a:chOff x="838200" y="4056124"/>
              <a:chExt cx="609600" cy="1034036"/>
            </a:xfrm>
          </p:grpSpPr>
          <p:sp>
            <p:nvSpPr>
              <p:cNvPr id="123" name="Isosceles Triangle 12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4" name="Straight Connector 12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388915" y="3461764"/>
              <a:ext cx="609600" cy="1034036"/>
              <a:chOff x="838200" y="4056124"/>
              <a:chExt cx="609600" cy="1034036"/>
            </a:xfrm>
          </p:grpSpPr>
          <p:sp>
            <p:nvSpPr>
              <p:cNvPr id="121" name="Isosceles Triangle 1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2" name="Straight Connector 1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1388915" y="4667109"/>
              <a:ext cx="609600" cy="1034036"/>
              <a:chOff x="838200" y="4056124"/>
              <a:chExt cx="609600" cy="1034036"/>
            </a:xfrm>
          </p:grpSpPr>
          <p:sp>
            <p:nvSpPr>
              <p:cNvPr id="119" name="Isosceles Triangle 11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0" name="Straight Connector 11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1388915" y="5715000"/>
              <a:ext cx="609600" cy="1034036"/>
              <a:chOff x="838200" y="4056124"/>
              <a:chExt cx="609600" cy="1034036"/>
            </a:xfrm>
          </p:grpSpPr>
          <p:sp>
            <p:nvSpPr>
              <p:cNvPr id="117" name="Isosceles Triangle 11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8" name="Straight Connector 11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388915" y="41565"/>
              <a:ext cx="609600" cy="1034036"/>
              <a:chOff x="838200" y="4056124"/>
              <a:chExt cx="609600" cy="1034036"/>
            </a:xfrm>
          </p:grpSpPr>
          <p:sp>
            <p:nvSpPr>
              <p:cNvPr id="115" name="Isosceles Triangle 11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6" name="Straight Connector 11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6229350" y="888425"/>
            <a:ext cx="457200" cy="5030603"/>
            <a:chOff x="1388915" y="41565"/>
            <a:chExt cx="609600" cy="6707471"/>
          </a:xfrm>
        </p:grpSpPr>
        <p:grpSp>
          <p:nvGrpSpPr>
            <p:cNvPr id="128" name="Group 127"/>
            <p:cNvGrpSpPr/>
            <p:nvPr/>
          </p:nvGrpSpPr>
          <p:grpSpPr>
            <a:xfrm>
              <a:off x="1388915" y="1120349"/>
              <a:ext cx="609600" cy="1034036"/>
              <a:chOff x="838200" y="4056124"/>
              <a:chExt cx="609600" cy="1034036"/>
            </a:xfrm>
          </p:grpSpPr>
          <p:sp>
            <p:nvSpPr>
              <p:cNvPr id="144" name="Isosceles Triangle 14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5" name="Straight Connector 14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388915" y="2360329"/>
              <a:ext cx="609600" cy="1034036"/>
              <a:chOff x="838200" y="4056124"/>
              <a:chExt cx="609600" cy="1034036"/>
            </a:xfrm>
          </p:grpSpPr>
          <p:sp>
            <p:nvSpPr>
              <p:cNvPr id="142" name="Isosceles Triangle 14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3" name="Straight Connector 14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388915" y="3461764"/>
              <a:ext cx="609600" cy="1034036"/>
              <a:chOff x="838200" y="4056124"/>
              <a:chExt cx="609600" cy="1034036"/>
            </a:xfrm>
          </p:grpSpPr>
          <p:sp>
            <p:nvSpPr>
              <p:cNvPr id="140" name="Isosceles Triangle 13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1" name="Straight Connector 14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1388915" y="4667109"/>
              <a:ext cx="609600" cy="1034036"/>
              <a:chOff x="838200" y="4056124"/>
              <a:chExt cx="609600" cy="1034036"/>
            </a:xfrm>
          </p:grpSpPr>
          <p:sp>
            <p:nvSpPr>
              <p:cNvPr id="138" name="Isosceles Triangle 13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9" name="Straight Connector 13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1388915" y="5715000"/>
              <a:ext cx="609600" cy="1034036"/>
              <a:chOff x="838200" y="4056124"/>
              <a:chExt cx="609600" cy="1034036"/>
            </a:xfrm>
          </p:grpSpPr>
          <p:sp>
            <p:nvSpPr>
              <p:cNvPr id="136" name="Isosceles Triangle 13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7" name="Straight Connector 13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1388915" y="41565"/>
              <a:ext cx="609600" cy="1034036"/>
              <a:chOff x="838200" y="4056124"/>
              <a:chExt cx="609600" cy="1034036"/>
            </a:xfrm>
          </p:grpSpPr>
          <p:sp>
            <p:nvSpPr>
              <p:cNvPr id="134" name="Isosceles Triangle 13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5" name="Straight Connector 13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46" name="Group 145"/>
          <p:cNvGrpSpPr/>
          <p:nvPr/>
        </p:nvGrpSpPr>
        <p:grpSpPr>
          <a:xfrm>
            <a:off x="6800850" y="888425"/>
            <a:ext cx="457200" cy="5030603"/>
            <a:chOff x="1388915" y="41565"/>
            <a:chExt cx="609600" cy="6707471"/>
          </a:xfrm>
        </p:grpSpPr>
        <p:grpSp>
          <p:nvGrpSpPr>
            <p:cNvPr id="147" name="Group 146"/>
            <p:cNvGrpSpPr/>
            <p:nvPr/>
          </p:nvGrpSpPr>
          <p:grpSpPr>
            <a:xfrm>
              <a:off x="1388915" y="1120349"/>
              <a:ext cx="609600" cy="1034036"/>
              <a:chOff x="838200" y="4056124"/>
              <a:chExt cx="609600" cy="1034036"/>
            </a:xfrm>
          </p:grpSpPr>
          <p:sp>
            <p:nvSpPr>
              <p:cNvPr id="163" name="Isosceles Triangle 16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4" name="Straight Connector 16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1388915" y="2360329"/>
              <a:ext cx="609600" cy="1034036"/>
              <a:chOff x="838200" y="4056124"/>
              <a:chExt cx="609600" cy="1034036"/>
            </a:xfrm>
          </p:grpSpPr>
          <p:sp>
            <p:nvSpPr>
              <p:cNvPr id="161" name="Isosceles Triangle 16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2" name="Straight Connector 16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388915" y="3461764"/>
              <a:ext cx="609600" cy="1034036"/>
              <a:chOff x="838200" y="4056124"/>
              <a:chExt cx="609600" cy="1034036"/>
            </a:xfrm>
          </p:grpSpPr>
          <p:sp>
            <p:nvSpPr>
              <p:cNvPr id="159" name="Isosceles Triangle 15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0" name="Straight Connector 15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1388915" y="4667109"/>
              <a:ext cx="609600" cy="1034036"/>
              <a:chOff x="838200" y="4056124"/>
              <a:chExt cx="609600" cy="1034036"/>
            </a:xfrm>
          </p:grpSpPr>
          <p:sp>
            <p:nvSpPr>
              <p:cNvPr id="157" name="Isosceles Triangle 15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8" name="Straight Connector 15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1388915" y="5715000"/>
              <a:ext cx="609600" cy="1034036"/>
              <a:chOff x="838200" y="4056124"/>
              <a:chExt cx="609600" cy="1034036"/>
            </a:xfrm>
          </p:grpSpPr>
          <p:sp>
            <p:nvSpPr>
              <p:cNvPr id="155" name="Isosceles Triangle 15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6" name="Straight Connector 15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1388915" y="41565"/>
              <a:ext cx="609600" cy="1034036"/>
              <a:chOff x="838200" y="4056124"/>
              <a:chExt cx="609600" cy="1034036"/>
            </a:xfrm>
          </p:grpSpPr>
          <p:sp>
            <p:nvSpPr>
              <p:cNvPr id="153" name="Isosceles Triangle 15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4" name="Straight Connector 15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65" name="Group 164"/>
          <p:cNvGrpSpPr/>
          <p:nvPr/>
        </p:nvGrpSpPr>
        <p:grpSpPr>
          <a:xfrm>
            <a:off x="7429500" y="888425"/>
            <a:ext cx="457200" cy="5030603"/>
            <a:chOff x="1388915" y="41565"/>
            <a:chExt cx="609600" cy="6707471"/>
          </a:xfrm>
        </p:grpSpPr>
        <p:grpSp>
          <p:nvGrpSpPr>
            <p:cNvPr id="166" name="Group 165"/>
            <p:cNvGrpSpPr/>
            <p:nvPr/>
          </p:nvGrpSpPr>
          <p:grpSpPr>
            <a:xfrm>
              <a:off x="1388915" y="1120349"/>
              <a:ext cx="609600" cy="1034036"/>
              <a:chOff x="838200" y="4056124"/>
              <a:chExt cx="609600" cy="1034036"/>
            </a:xfrm>
          </p:grpSpPr>
          <p:sp>
            <p:nvSpPr>
              <p:cNvPr id="182" name="Isosceles Triangle 18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83" name="Straight Connector 18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1388915" y="2360329"/>
              <a:ext cx="609600" cy="1034036"/>
              <a:chOff x="838200" y="4056124"/>
              <a:chExt cx="609600" cy="1034036"/>
            </a:xfrm>
          </p:grpSpPr>
          <p:sp>
            <p:nvSpPr>
              <p:cNvPr id="180" name="Isosceles Triangle 17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81" name="Straight Connector 18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1388915" y="3461764"/>
              <a:ext cx="609600" cy="1034036"/>
              <a:chOff x="838200" y="4056124"/>
              <a:chExt cx="609600" cy="1034036"/>
            </a:xfrm>
          </p:grpSpPr>
          <p:sp>
            <p:nvSpPr>
              <p:cNvPr id="178" name="Isosceles Triangle 17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9" name="Straight Connector 17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1388915" y="4667109"/>
              <a:ext cx="609600" cy="1034036"/>
              <a:chOff x="838200" y="4056124"/>
              <a:chExt cx="609600" cy="1034036"/>
            </a:xfrm>
          </p:grpSpPr>
          <p:sp>
            <p:nvSpPr>
              <p:cNvPr id="176" name="Isosceles Triangle 17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7" name="Straight Connector 17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388915" y="5715000"/>
              <a:ext cx="609600" cy="1034036"/>
              <a:chOff x="838200" y="4056124"/>
              <a:chExt cx="609600" cy="1034036"/>
            </a:xfrm>
          </p:grpSpPr>
          <p:sp>
            <p:nvSpPr>
              <p:cNvPr id="174" name="Isosceles Triangle 17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5" name="Straight Connector 17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388915" y="41565"/>
              <a:ext cx="609600" cy="1034036"/>
              <a:chOff x="838200" y="4056124"/>
              <a:chExt cx="609600" cy="1034036"/>
            </a:xfrm>
          </p:grpSpPr>
          <p:sp>
            <p:nvSpPr>
              <p:cNvPr id="172" name="Isosceles Triangle 17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3" name="Straight Connector 17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84" name="Group 183"/>
          <p:cNvGrpSpPr/>
          <p:nvPr/>
        </p:nvGrpSpPr>
        <p:grpSpPr>
          <a:xfrm>
            <a:off x="1309253" y="888425"/>
            <a:ext cx="457200" cy="5030603"/>
            <a:chOff x="1388915" y="41565"/>
            <a:chExt cx="609600" cy="6707471"/>
          </a:xfrm>
        </p:grpSpPr>
        <p:grpSp>
          <p:nvGrpSpPr>
            <p:cNvPr id="185" name="Group 184"/>
            <p:cNvGrpSpPr/>
            <p:nvPr/>
          </p:nvGrpSpPr>
          <p:grpSpPr>
            <a:xfrm>
              <a:off x="1388915" y="1120349"/>
              <a:ext cx="609600" cy="1034036"/>
              <a:chOff x="838200" y="4056124"/>
              <a:chExt cx="609600" cy="1034036"/>
            </a:xfrm>
          </p:grpSpPr>
          <p:sp>
            <p:nvSpPr>
              <p:cNvPr id="201" name="Isosceles Triangle 20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02" name="Straight Connector 20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388915" y="2360329"/>
              <a:ext cx="609600" cy="1034036"/>
              <a:chOff x="838200" y="4056124"/>
              <a:chExt cx="609600" cy="1034036"/>
            </a:xfrm>
          </p:grpSpPr>
          <p:sp>
            <p:nvSpPr>
              <p:cNvPr id="199" name="Isosceles Triangle 19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00" name="Straight Connector 19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1388915" y="3461764"/>
              <a:ext cx="609600" cy="1034036"/>
              <a:chOff x="838200" y="4056124"/>
              <a:chExt cx="609600" cy="1034036"/>
            </a:xfrm>
          </p:grpSpPr>
          <p:sp>
            <p:nvSpPr>
              <p:cNvPr id="197" name="Isosceles Triangle 19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8" name="Straight Connector 19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1388915" y="4667109"/>
              <a:ext cx="609600" cy="1034036"/>
              <a:chOff x="838200" y="4056124"/>
              <a:chExt cx="609600" cy="1034036"/>
            </a:xfrm>
          </p:grpSpPr>
          <p:sp>
            <p:nvSpPr>
              <p:cNvPr id="195" name="Isosceles Triangle 19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6" name="Straight Connector 19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1388915" y="5715000"/>
              <a:ext cx="609600" cy="1034036"/>
              <a:chOff x="838200" y="4056124"/>
              <a:chExt cx="609600" cy="1034036"/>
            </a:xfrm>
          </p:grpSpPr>
          <p:sp>
            <p:nvSpPr>
              <p:cNvPr id="193" name="Isosceles Triangle 19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4" name="Straight Connector 19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1388915" y="41565"/>
              <a:ext cx="609600" cy="1034036"/>
              <a:chOff x="838200" y="4056124"/>
              <a:chExt cx="609600" cy="1034036"/>
            </a:xfrm>
          </p:grpSpPr>
          <p:sp>
            <p:nvSpPr>
              <p:cNvPr id="191" name="Isosceles Triangle 19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2" name="Straight Connector 19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203" name="Group 202"/>
          <p:cNvGrpSpPr/>
          <p:nvPr/>
        </p:nvGrpSpPr>
        <p:grpSpPr>
          <a:xfrm>
            <a:off x="2413286" y="888425"/>
            <a:ext cx="457200" cy="5030603"/>
            <a:chOff x="1388915" y="41565"/>
            <a:chExt cx="609600" cy="6707471"/>
          </a:xfrm>
        </p:grpSpPr>
        <p:grpSp>
          <p:nvGrpSpPr>
            <p:cNvPr id="204" name="Group 203"/>
            <p:cNvGrpSpPr/>
            <p:nvPr/>
          </p:nvGrpSpPr>
          <p:grpSpPr>
            <a:xfrm>
              <a:off x="1388915" y="1120349"/>
              <a:ext cx="609600" cy="1034036"/>
              <a:chOff x="838200" y="4056124"/>
              <a:chExt cx="609600" cy="1034036"/>
            </a:xfrm>
          </p:grpSpPr>
          <p:sp>
            <p:nvSpPr>
              <p:cNvPr id="220" name="Isosceles Triangle 21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1" name="Straight Connector 22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1388915" y="2360329"/>
              <a:ext cx="609600" cy="1034036"/>
              <a:chOff x="838200" y="4056124"/>
              <a:chExt cx="609600" cy="1034036"/>
            </a:xfrm>
          </p:grpSpPr>
          <p:sp>
            <p:nvSpPr>
              <p:cNvPr id="218" name="Isosceles Triangle 21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9" name="Straight Connector 21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1388915" y="3461764"/>
              <a:ext cx="609600" cy="1034036"/>
              <a:chOff x="838200" y="4056124"/>
              <a:chExt cx="609600" cy="1034036"/>
            </a:xfrm>
          </p:grpSpPr>
          <p:sp>
            <p:nvSpPr>
              <p:cNvPr id="216" name="Isosceles Triangle 21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7" name="Straight Connector 21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1388915" y="4667109"/>
              <a:ext cx="609600" cy="1034036"/>
              <a:chOff x="838200" y="4056124"/>
              <a:chExt cx="609600" cy="1034036"/>
            </a:xfrm>
          </p:grpSpPr>
          <p:sp>
            <p:nvSpPr>
              <p:cNvPr id="214" name="Isosceles Triangle 21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5" name="Straight Connector 21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388915" y="5715000"/>
              <a:ext cx="609600" cy="1034036"/>
              <a:chOff x="838200" y="4056124"/>
              <a:chExt cx="609600" cy="1034036"/>
            </a:xfrm>
          </p:grpSpPr>
          <p:sp>
            <p:nvSpPr>
              <p:cNvPr id="212" name="Isosceles Triangle 21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3" name="Straight Connector 21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388915" y="41565"/>
              <a:ext cx="609600" cy="1034036"/>
              <a:chOff x="838200" y="4056124"/>
              <a:chExt cx="609600" cy="1034036"/>
            </a:xfrm>
          </p:grpSpPr>
          <p:sp>
            <p:nvSpPr>
              <p:cNvPr id="210" name="Isosceles Triangle 20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1" name="Straight Connector 21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sp>
        <p:nvSpPr>
          <p:cNvPr id="222" name="Cloud 221"/>
          <p:cNvSpPr/>
          <p:nvPr/>
        </p:nvSpPr>
        <p:spPr>
          <a:xfrm>
            <a:off x="4229099" y="4402474"/>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3" name="Cloud 222"/>
          <p:cNvSpPr/>
          <p:nvPr/>
        </p:nvSpPr>
        <p:spPr>
          <a:xfrm>
            <a:off x="6343651" y="3498311"/>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4" name="Cloud 223"/>
          <p:cNvSpPr/>
          <p:nvPr/>
        </p:nvSpPr>
        <p:spPr>
          <a:xfrm>
            <a:off x="1402771" y="4472276"/>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5" name="Cloud 224"/>
          <p:cNvSpPr/>
          <p:nvPr/>
        </p:nvSpPr>
        <p:spPr>
          <a:xfrm>
            <a:off x="2047008" y="5444528"/>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6" name="Cloud 225"/>
          <p:cNvSpPr/>
          <p:nvPr/>
        </p:nvSpPr>
        <p:spPr>
          <a:xfrm>
            <a:off x="5029200" y="3649344"/>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7" name="Cloud 226"/>
          <p:cNvSpPr/>
          <p:nvPr/>
        </p:nvSpPr>
        <p:spPr>
          <a:xfrm>
            <a:off x="6639793" y="2536535"/>
            <a:ext cx="571502" cy="561783"/>
          </a:xfrm>
          <a:prstGeom prst="cloud">
            <a:avLst/>
          </a:prstGeom>
          <a:solidFill>
            <a:schemeClr val="accent6">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8" name="Cloud 227"/>
          <p:cNvSpPr/>
          <p:nvPr/>
        </p:nvSpPr>
        <p:spPr>
          <a:xfrm>
            <a:off x="5179869" y="1340456"/>
            <a:ext cx="571502" cy="561783"/>
          </a:xfrm>
          <a:prstGeom prst="cloud">
            <a:avLst/>
          </a:prstGeom>
          <a:solidFill>
            <a:schemeClr val="accent6">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9" name="Cloud 228"/>
          <p:cNvSpPr/>
          <p:nvPr/>
        </p:nvSpPr>
        <p:spPr>
          <a:xfrm>
            <a:off x="5143500" y="5438967"/>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0" name="Cloud 229"/>
          <p:cNvSpPr/>
          <p:nvPr/>
        </p:nvSpPr>
        <p:spPr>
          <a:xfrm>
            <a:off x="7335983" y="5438967"/>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1" name="Cloud 230"/>
          <p:cNvSpPr/>
          <p:nvPr/>
        </p:nvSpPr>
        <p:spPr>
          <a:xfrm>
            <a:off x="3335482" y="4469524"/>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2" name="Cloud 231"/>
          <p:cNvSpPr/>
          <p:nvPr/>
        </p:nvSpPr>
        <p:spPr>
          <a:xfrm>
            <a:off x="5517567" y="2456131"/>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3" name="Cloud 232"/>
          <p:cNvSpPr/>
          <p:nvPr/>
        </p:nvSpPr>
        <p:spPr>
          <a:xfrm>
            <a:off x="3351067" y="1422909"/>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4" name="Cloud 233"/>
          <p:cNvSpPr/>
          <p:nvPr/>
        </p:nvSpPr>
        <p:spPr>
          <a:xfrm>
            <a:off x="3943348" y="2536535"/>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5" name="Cloud 234"/>
          <p:cNvSpPr/>
          <p:nvPr/>
        </p:nvSpPr>
        <p:spPr>
          <a:xfrm>
            <a:off x="2405495" y="3553017"/>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6" name="Cloud 235"/>
          <p:cNvSpPr/>
          <p:nvPr/>
        </p:nvSpPr>
        <p:spPr>
          <a:xfrm>
            <a:off x="6115050" y="4581717"/>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7" name="Cloud 236"/>
          <p:cNvSpPr/>
          <p:nvPr/>
        </p:nvSpPr>
        <p:spPr>
          <a:xfrm>
            <a:off x="2343150" y="2456131"/>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8" name="Cloud 237"/>
          <p:cNvSpPr/>
          <p:nvPr/>
        </p:nvSpPr>
        <p:spPr>
          <a:xfrm>
            <a:off x="1475506" y="1404388"/>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9" name="Cloud 238"/>
          <p:cNvSpPr/>
          <p:nvPr/>
        </p:nvSpPr>
        <p:spPr>
          <a:xfrm>
            <a:off x="3392632" y="3529175"/>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0" name="Cloud 239"/>
          <p:cNvSpPr/>
          <p:nvPr/>
        </p:nvSpPr>
        <p:spPr>
          <a:xfrm>
            <a:off x="7148943" y="1233584"/>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1" name="TextBox 240"/>
          <p:cNvSpPr txBox="1"/>
          <p:nvPr/>
        </p:nvSpPr>
        <p:spPr>
          <a:xfrm>
            <a:off x="4743451" y="1043383"/>
            <a:ext cx="2954918" cy="1061829"/>
          </a:xfrm>
          <a:prstGeom prst="rect">
            <a:avLst/>
          </a:prstGeom>
          <a:solidFill>
            <a:schemeClr val="bg1">
              <a:lumMod val="85000"/>
            </a:schemeClr>
          </a:solidFill>
          <a:ln w="28575">
            <a:solidFill>
              <a:schemeClr val="tx1"/>
            </a:solidFill>
          </a:ln>
        </p:spPr>
        <p:txBody>
          <a:bodyPr wrap="square" rtlCol="0">
            <a:spAutoFit/>
          </a:bodyPr>
          <a:lstStyle/>
          <a:p>
            <a:pPr algn="ctr" defTabSz="685800"/>
            <a:r>
              <a:rPr lang="en-US" sz="2100" b="1" dirty="0" err="1">
                <a:solidFill>
                  <a:prstClr val="black"/>
                </a:solidFill>
                <a:latin typeface="Calibri" panose="020F0502020204030204"/>
              </a:rPr>
              <a:t>Unthinned</a:t>
            </a:r>
            <a:r>
              <a:rPr lang="en-US" sz="2100" b="1" dirty="0">
                <a:solidFill>
                  <a:prstClr val="black"/>
                </a:solidFill>
                <a:latin typeface="Calibri" panose="020F0502020204030204"/>
              </a:rPr>
              <a:t> pine stand without open understory </a:t>
            </a:r>
          </a:p>
        </p:txBody>
      </p:sp>
    </p:spTree>
    <p:extLst>
      <p:ext uri="{BB962C8B-B14F-4D97-AF65-F5344CB8AC3E}">
        <p14:creationId xmlns:p14="http://schemas.microsoft.com/office/powerpoint/2010/main" val="2702979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59974" y="888425"/>
            <a:ext cx="457200" cy="5030603"/>
            <a:chOff x="1388915" y="41565"/>
            <a:chExt cx="609600" cy="6707471"/>
          </a:xfrm>
        </p:grpSpPr>
        <p:grpSp>
          <p:nvGrpSpPr>
            <p:cNvPr id="2" name="Group 1"/>
            <p:cNvGrpSpPr/>
            <p:nvPr/>
          </p:nvGrpSpPr>
          <p:grpSpPr>
            <a:xfrm>
              <a:off x="1388915" y="1120349"/>
              <a:ext cx="609600" cy="1034036"/>
              <a:chOff x="838200" y="4056124"/>
              <a:chExt cx="609600" cy="1034036"/>
            </a:xfrm>
          </p:grpSpPr>
          <p:sp>
            <p:nvSpPr>
              <p:cNvPr id="3" name="Isosceles Triangle 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 name="Straight Connector 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388915" y="2360329"/>
              <a:ext cx="609600" cy="1034036"/>
              <a:chOff x="838200" y="4056124"/>
              <a:chExt cx="609600" cy="1034036"/>
            </a:xfrm>
          </p:grpSpPr>
          <p:sp>
            <p:nvSpPr>
              <p:cNvPr id="21" name="Isosceles Triangle 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 name="Straight Connector 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388915" y="3461764"/>
              <a:ext cx="609600" cy="1034036"/>
              <a:chOff x="838200" y="4056124"/>
              <a:chExt cx="609600" cy="1034036"/>
            </a:xfrm>
          </p:grpSpPr>
          <p:sp>
            <p:nvSpPr>
              <p:cNvPr id="24" name="Isosceles Triangle 2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5" name="Straight Connector 2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388915" y="4667109"/>
              <a:ext cx="609600" cy="1034036"/>
              <a:chOff x="838200" y="4056124"/>
              <a:chExt cx="609600" cy="1034036"/>
            </a:xfrm>
          </p:grpSpPr>
          <p:sp>
            <p:nvSpPr>
              <p:cNvPr id="27" name="Isosceles Triangle 2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8" name="Straight Connector 2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388915" y="5715000"/>
              <a:ext cx="609600" cy="1034036"/>
              <a:chOff x="838200" y="4056124"/>
              <a:chExt cx="609600" cy="1034036"/>
            </a:xfrm>
          </p:grpSpPr>
          <p:sp>
            <p:nvSpPr>
              <p:cNvPr id="30" name="Isosceles Triangle 2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31" name="Straight Connector 3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388915" y="41565"/>
              <a:ext cx="609600" cy="1034036"/>
              <a:chOff x="838200" y="4056124"/>
              <a:chExt cx="609600" cy="1034036"/>
            </a:xfrm>
          </p:grpSpPr>
          <p:sp>
            <p:nvSpPr>
              <p:cNvPr id="18" name="Isosceles Triangle 1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 name="Straight Connector 1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p:cNvGrpSpPr/>
          <p:nvPr/>
        </p:nvGrpSpPr>
        <p:grpSpPr>
          <a:xfrm>
            <a:off x="2971800" y="888425"/>
            <a:ext cx="457200" cy="5030603"/>
            <a:chOff x="1388915" y="41565"/>
            <a:chExt cx="609600" cy="6707471"/>
          </a:xfrm>
        </p:grpSpPr>
        <p:grpSp>
          <p:nvGrpSpPr>
            <p:cNvPr id="33" name="Group 32"/>
            <p:cNvGrpSpPr/>
            <p:nvPr/>
          </p:nvGrpSpPr>
          <p:grpSpPr>
            <a:xfrm>
              <a:off x="1388915" y="1120349"/>
              <a:ext cx="609600" cy="1034036"/>
              <a:chOff x="838200" y="4056124"/>
              <a:chExt cx="609600" cy="1034036"/>
            </a:xfrm>
          </p:grpSpPr>
          <p:sp>
            <p:nvSpPr>
              <p:cNvPr id="49" name="Isosceles Triangle 4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0" name="Straight Connector 4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388915" y="2360329"/>
              <a:ext cx="609600" cy="1034036"/>
              <a:chOff x="838200" y="4056124"/>
              <a:chExt cx="609600" cy="1034036"/>
            </a:xfrm>
          </p:grpSpPr>
          <p:sp>
            <p:nvSpPr>
              <p:cNvPr id="47" name="Isosceles Triangle 4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8" name="Straight Connector 4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88915" y="3461764"/>
              <a:ext cx="609600" cy="1034036"/>
              <a:chOff x="838200" y="4056124"/>
              <a:chExt cx="609600" cy="1034036"/>
            </a:xfrm>
          </p:grpSpPr>
          <p:sp>
            <p:nvSpPr>
              <p:cNvPr id="45" name="Isosceles Triangle 4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6" name="Straight Connector 4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388915" y="4667109"/>
              <a:ext cx="609600" cy="1034036"/>
              <a:chOff x="838200" y="4056124"/>
              <a:chExt cx="609600" cy="1034036"/>
            </a:xfrm>
          </p:grpSpPr>
          <p:sp>
            <p:nvSpPr>
              <p:cNvPr id="43" name="Isosceles Triangle 4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4" name="Straight Connector 4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388915" y="5715000"/>
              <a:ext cx="609600" cy="1034036"/>
              <a:chOff x="838200" y="4056124"/>
              <a:chExt cx="609600" cy="1034036"/>
            </a:xfrm>
          </p:grpSpPr>
          <p:sp>
            <p:nvSpPr>
              <p:cNvPr id="41" name="Isosceles Triangle 4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2" name="Straight Connector 4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388915" y="41565"/>
              <a:ext cx="609600" cy="1034036"/>
              <a:chOff x="838200" y="4056124"/>
              <a:chExt cx="609600" cy="1034036"/>
            </a:xfrm>
          </p:grpSpPr>
          <p:sp>
            <p:nvSpPr>
              <p:cNvPr id="39" name="Isosceles Triangle 3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0" name="Straight Connector 3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3600450" y="888425"/>
            <a:ext cx="457200" cy="5030603"/>
            <a:chOff x="1388915" y="41565"/>
            <a:chExt cx="609600" cy="6707471"/>
          </a:xfrm>
        </p:grpSpPr>
        <p:grpSp>
          <p:nvGrpSpPr>
            <p:cNvPr id="52" name="Group 51"/>
            <p:cNvGrpSpPr/>
            <p:nvPr/>
          </p:nvGrpSpPr>
          <p:grpSpPr>
            <a:xfrm>
              <a:off x="1388915" y="1120349"/>
              <a:ext cx="609600" cy="1034036"/>
              <a:chOff x="838200" y="4056124"/>
              <a:chExt cx="609600" cy="1034036"/>
            </a:xfrm>
          </p:grpSpPr>
          <p:sp>
            <p:nvSpPr>
              <p:cNvPr id="68" name="Isosceles Triangle 6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9" name="Straight Connector 6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388915" y="2360329"/>
              <a:ext cx="609600" cy="1034036"/>
              <a:chOff x="838200" y="4056124"/>
              <a:chExt cx="609600" cy="1034036"/>
            </a:xfrm>
          </p:grpSpPr>
          <p:sp>
            <p:nvSpPr>
              <p:cNvPr id="66" name="Isosceles Triangle 6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7" name="Straight Connector 6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388915" y="3461764"/>
              <a:ext cx="609600" cy="1034036"/>
              <a:chOff x="838200" y="4056124"/>
              <a:chExt cx="609600" cy="1034036"/>
            </a:xfrm>
          </p:grpSpPr>
          <p:sp>
            <p:nvSpPr>
              <p:cNvPr id="64" name="Isosceles Triangle 6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5" name="Straight Connector 6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1388915" y="4667109"/>
              <a:ext cx="609600" cy="1034036"/>
              <a:chOff x="838200" y="4056124"/>
              <a:chExt cx="609600" cy="1034036"/>
            </a:xfrm>
          </p:grpSpPr>
          <p:sp>
            <p:nvSpPr>
              <p:cNvPr id="62" name="Isosceles Triangle 6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3" name="Straight Connector 6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388915" y="5715000"/>
              <a:ext cx="609600" cy="1034036"/>
              <a:chOff x="838200" y="4056124"/>
              <a:chExt cx="609600" cy="1034036"/>
            </a:xfrm>
          </p:grpSpPr>
          <p:sp>
            <p:nvSpPr>
              <p:cNvPr id="60" name="Isosceles Triangle 5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1" name="Straight Connector 6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388915" y="41565"/>
              <a:ext cx="609600" cy="1034036"/>
              <a:chOff x="838200" y="4056124"/>
              <a:chExt cx="609600" cy="1034036"/>
            </a:xfrm>
          </p:grpSpPr>
          <p:sp>
            <p:nvSpPr>
              <p:cNvPr id="58" name="Isosceles Triangle 5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9" name="Straight Connector 5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p:cNvGrpSpPr/>
          <p:nvPr/>
        </p:nvGrpSpPr>
        <p:grpSpPr>
          <a:xfrm>
            <a:off x="4229100" y="888425"/>
            <a:ext cx="457200" cy="5030603"/>
            <a:chOff x="1388915" y="41565"/>
            <a:chExt cx="609600" cy="6707471"/>
          </a:xfrm>
        </p:grpSpPr>
        <p:grpSp>
          <p:nvGrpSpPr>
            <p:cNvPr id="71" name="Group 70"/>
            <p:cNvGrpSpPr/>
            <p:nvPr/>
          </p:nvGrpSpPr>
          <p:grpSpPr>
            <a:xfrm>
              <a:off x="1388915" y="1120349"/>
              <a:ext cx="609600" cy="1034036"/>
              <a:chOff x="838200" y="4056124"/>
              <a:chExt cx="609600" cy="1034036"/>
            </a:xfrm>
          </p:grpSpPr>
          <p:sp>
            <p:nvSpPr>
              <p:cNvPr id="87" name="Isosceles Triangle 8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8" name="Straight Connector 8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1388915" y="2360329"/>
              <a:ext cx="609600" cy="1034036"/>
              <a:chOff x="838200" y="4056124"/>
              <a:chExt cx="609600" cy="1034036"/>
            </a:xfrm>
          </p:grpSpPr>
          <p:sp>
            <p:nvSpPr>
              <p:cNvPr id="85" name="Isosceles Triangle 8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6" name="Straight Connector 8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388915" y="3461764"/>
              <a:ext cx="609600" cy="1034036"/>
              <a:chOff x="838200" y="4056124"/>
              <a:chExt cx="609600" cy="1034036"/>
            </a:xfrm>
          </p:grpSpPr>
          <p:sp>
            <p:nvSpPr>
              <p:cNvPr id="83" name="Isosceles Triangle 8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4" name="Straight Connector 8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1388915" y="4667109"/>
              <a:ext cx="609600" cy="1034036"/>
              <a:chOff x="838200" y="4056124"/>
              <a:chExt cx="609600" cy="1034036"/>
            </a:xfrm>
          </p:grpSpPr>
          <p:sp>
            <p:nvSpPr>
              <p:cNvPr id="81" name="Isosceles Triangle 8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2" name="Straight Connector 8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1388915" y="5715000"/>
              <a:ext cx="609600" cy="1034036"/>
              <a:chOff x="838200" y="4056124"/>
              <a:chExt cx="609600" cy="1034036"/>
            </a:xfrm>
          </p:grpSpPr>
          <p:sp>
            <p:nvSpPr>
              <p:cNvPr id="79" name="Isosceles Triangle 7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0" name="Straight Connector 7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1388915" y="41565"/>
              <a:ext cx="609600" cy="1034036"/>
              <a:chOff x="838200" y="4056124"/>
              <a:chExt cx="609600" cy="1034036"/>
            </a:xfrm>
          </p:grpSpPr>
          <p:sp>
            <p:nvSpPr>
              <p:cNvPr id="77" name="Isosceles Triangle 7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8" name="Straight Connector 7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89" name="Group 88"/>
          <p:cNvGrpSpPr/>
          <p:nvPr/>
        </p:nvGrpSpPr>
        <p:grpSpPr>
          <a:xfrm>
            <a:off x="4914900" y="888425"/>
            <a:ext cx="457200" cy="5030603"/>
            <a:chOff x="1388915" y="41565"/>
            <a:chExt cx="609600" cy="6707471"/>
          </a:xfrm>
        </p:grpSpPr>
        <p:grpSp>
          <p:nvGrpSpPr>
            <p:cNvPr id="90" name="Group 89"/>
            <p:cNvGrpSpPr/>
            <p:nvPr/>
          </p:nvGrpSpPr>
          <p:grpSpPr>
            <a:xfrm>
              <a:off x="1388915" y="1120349"/>
              <a:ext cx="609600" cy="1034036"/>
              <a:chOff x="838200" y="4056124"/>
              <a:chExt cx="609600" cy="1034036"/>
            </a:xfrm>
          </p:grpSpPr>
          <p:sp>
            <p:nvSpPr>
              <p:cNvPr id="106" name="Isosceles Triangle 10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7" name="Straight Connector 10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1388915" y="2360329"/>
              <a:ext cx="609600" cy="1034036"/>
              <a:chOff x="838200" y="4056124"/>
              <a:chExt cx="609600" cy="1034036"/>
            </a:xfrm>
          </p:grpSpPr>
          <p:sp>
            <p:nvSpPr>
              <p:cNvPr id="104" name="Isosceles Triangle 10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5" name="Straight Connector 10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388915" y="3461764"/>
              <a:ext cx="609600" cy="1034036"/>
              <a:chOff x="838200" y="4056124"/>
              <a:chExt cx="609600" cy="1034036"/>
            </a:xfrm>
          </p:grpSpPr>
          <p:sp>
            <p:nvSpPr>
              <p:cNvPr id="102" name="Isosceles Triangle 10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3" name="Straight Connector 10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388915" y="4667109"/>
              <a:ext cx="609600" cy="1034036"/>
              <a:chOff x="838200" y="4056124"/>
              <a:chExt cx="609600" cy="1034036"/>
            </a:xfrm>
          </p:grpSpPr>
          <p:sp>
            <p:nvSpPr>
              <p:cNvPr id="100" name="Isosceles Triangle 9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1" name="Straight Connector 10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388915" y="5715000"/>
              <a:ext cx="609600" cy="1034036"/>
              <a:chOff x="838200" y="4056124"/>
              <a:chExt cx="609600" cy="1034036"/>
            </a:xfrm>
          </p:grpSpPr>
          <p:sp>
            <p:nvSpPr>
              <p:cNvPr id="98" name="Isosceles Triangle 9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9" name="Straight Connector 9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388915" y="41565"/>
              <a:ext cx="609600" cy="1034036"/>
              <a:chOff x="838200" y="4056124"/>
              <a:chExt cx="609600" cy="1034036"/>
            </a:xfrm>
          </p:grpSpPr>
          <p:sp>
            <p:nvSpPr>
              <p:cNvPr id="96" name="Isosceles Triangle 9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7" name="Straight Connector 9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5543550" y="888425"/>
            <a:ext cx="457200" cy="5030603"/>
            <a:chOff x="1388915" y="41565"/>
            <a:chExt cx="609600" cy="6707471"/>
          </a:xfrm>
        </p:grpSpPr>
        <p:grpSp>
          <p:nvGrpSpPr>
            <p:cNvPr id="109" name="Group 108"/>
            <p:cNvGrpSpPr/>
            <p:nvPr/>
          </p:nvGrpSpPr>
          <p:grpSpPr>
            <a:xfrm>
              <a:off x="1388915" y="1120349"/>
              <a:ext cx="609600" cy="1034036"/>
              <a:chOff x="838200" y="4056124"/>
              <a:chExt cx="609600" cy="1034036"/>
            </a:xfrm>
          </p:grpSpPr>
          <p:sp>
            <p:nvSpPr>
              <p:cNvPr id="125" name="Isosceles Triangle 12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6" name="Straight Connector 12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1388915" y="2360329"/>
              <a:ext cx="609600" cy="1034036"/>
              <a:chOff x="838200" y="4056124"/>
              <a:chExt cx="609600" cy="1034036"/>
            </a:xfrm>
          </p:grpSpPr>
          <p:sp>
            <p:nvSpPr>
              <p:cNvPr id="123" name="Isosceles Triangle 12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4" name="Straight Connector 12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388915" y="3461764"/>
              <a:ext cx="609600" cy="1034036"/>
              <a:chOff x="838200" y="4056124"/>
              <a:chExt cx="609600" cy="1034036"/>
            </a:xfrm>
          </p:grpSpPr>
          <p:sp>
            <p:nvSpPr>
              <p:cNvPr id="121" name="Isosceles Triangle 1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2" name="Straight Connector 1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1388915" y="4667109"/>
              <a:ext cx="609600" cy="1034036"/>
              <a:chOff x="838200" y="4056124"/>
              <a:chExt cx="609600" cy="1034036"/>
            </a:xfrm>
          </p:grpSpPr>
          <p:sp>
            <p:nvSpPr>
              <p:cNvPr id="119" name="Isosceles Triangle 11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0" name="Straight Connector 11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1388915" y="5715000"/>
              <a:ext cx="609600" cy="1034036"/>
              <a:chOff x="838200" y="4056124"/>
              <a:chExt cx="609600" cy="1034036"/>
            </a:xfrm>
          </p:grpSpPr>
          <p:sp>
            <p:nvSpPr>
              <p:cNvPr id="117" name="Isosceles Triangle 11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8" name="Straight Connector 11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388915" y="41565"/>
              <a:ext cx="609600" cy="1034036"/>
              <a:chOff x="838200" y="4056124"/>
              <a:chExt cx="609600" cy="1034036"/>
            </a:xfrm>
          </p:grpSpPr>
          <p:sp>
            <p:nvSpPr>
              <p:cNvPr id="115" name="Isosceles Triangle 11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6" name="Straight Connector 11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6229350" y="888425"/>
            <a:ext cx="457200" cy="5030603"/>
            <a:chOff x="1388915" y="41565"/>
            <a:chExt cx="609600" cy="6707471"/>
          </a:xfrm>
        </p:grpSpPr>
        <p:grpSp>
          <p:nvGrpSpPr>
            <p:cNvPr id="128" name="Group 127"/>
            <p:cNvGrpSpPr/>
            <p:nvPr/>
          </p:nvGrpSpPr>
          <p:grpSpPr>
            <a:xfrm>
              <a:off x="1388915" y="1120349"/>
              <a:ext cx="609600" cy="1034036"/>
              <a:chOff x="838200" y="4056124"/>
              <a:chExt cx="609600" cy="1034036"/>
            </a:xfrm>
          </p:grpSpPr>
          <p:sp>
            <p:nvSpPr>
              <p:cNvPr id="144" name="Isosceles Triangle 14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5" name="Straight Connector 14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388915" y="2360329"/>
              <a:ext cx="609600" cy="1034036"/>
              <a:chOff x="838200" y="4056124"/>
              <a:chExt cx="609600" cy="1034036"/>
            </a:xfrm>
          </p:grpSpPr>
          <p:sp>
            <p:nvSpPr>
              <p:cNvPr id="142" name="Isosceles Triangle 14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3" name="Straight Connector 14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388915" y="3461764"/>
              <a:ext cx="609600" cy="1034036"/>
              <a:chOff x="838200" y="4056124"/>
              <a:chExt cx="609600" cy="1034036"/>
            </a:xfrm>
          </p:grpSpPr>
          <p:sp>
            <p:nvSpPr>
              <p:cNvPr id="140" name="Isosceles Triangle 13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1" name="Straight Connector 14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1388915" y="4667109"/>
              <a:ext cx="609600" cy="1034036"/>
              <a:chOff x="838200" y="4056124"/>
              <a:chExt cx="609600" cy="1034036"/>
            </a:xfrm>
          </p:grpSpPr>
          <p:sp>
            <p:nvSpPr>
              <p:cNvPr id="138" name="Isosceles Triangle 13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9" name="Straight Connector 13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1388915" y="5715000"/>
              <a:ext cx="609600" cy="1034036"/>
              <a:chOff x="838200" y="4056124"/>
              <a:chExt cx="609600" cy="1034036"/>
            </a:xfrm>
          </p:grpSpPr>
          <p:sp>
            <p:nvSpPr>
              <p:cNvPr id="136" name="Isosceles Triangle 13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7" name="Straight Connector 13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1388915" y="41565"/>
              <a:ext cx="609600" cy="1034036"/>
              <a:chOff x="838200" y="4056124"/>
              <a:chExt cx="609600" cy="1034036"/>
            </a:xfrm>
          </p:grpSpPr>
          <p:sp>
            <p:nvSpPr>
              <p:cNvPr id="134" name="Isosceles Triangle 13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5" name="Straight Connector 13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46" name="Group 145"/>
          <p:cNvGrpSpPr/>
          <p:nvPr/>
        </p:nvGrpSpPr>
        <p:grpSpPr>
          <a:xfrm>
            <a:off x="6800850" y="888425"/>
            <a:ext cx="457200" cy="5030603"/>
            <a:chOff x="1388915" y="41565"/>
            <a:chExt cx="609600" cy="6707471"/>
          </a:xfrm>
        </p:grpSpPr>
        <p:grpSp>
          <p:nvGrpSpPr>
            <p:cNvPr id="147" name="Group 146"/>
            <p:cNvGrpSpPr/>
            <p:nvPr/>
          </p:nvGrpSpPr>
          <p:grpSpPr>
            <a:xfrm>
              <a:off x="1388915" y="1120349"/>
              <a:ext cx="609600" cy="1034036"/>
              <a:chOff x="838200" y="4056124"/>
              <a:chExt cx="609600" cy="1034036"/>
            </a:xfrm>
          </p:grpSpPr>
          <p:sp>
            <p:nvSpPr>
              <p:cNvPr id="163" name="Isosceles Triangle 16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4" name="Straight Connector 16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1388915" y="2360329"/>
              <a:ext cx="609600" cy="1034036"/>
              <a:chOff x="838200" y="4056124"/>
              <a:chExt cx="609600" cy="1034036"/>
            </a:xfrm>
          </p:grpSpPr>
          <p:sp>
            <p:nvSpPr>
              <p:cNvPr id="161" name="Isosceles Triangle 16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2" name="Straight Connector 16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388915" y="3461764"/>
              <a:ext cx="609600" cy="1034036"/>
              <a:chOff x="838200" y="4056124"/>
              <a:chExt cx="609600" cy="1034036"/>
            </a:xfrm>
          </p:grpSpPr>
          <p:sp>
            <p:nvSpPr>
              <p:cNvPr id="159" name="Isosceles Triangle 15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0" name="Straight Connector 15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1388915" y="4667109"/>
              <a:ext cx="609600" cy="1034036"/>
              <a:chOff x="838200" y="4056124"/>
              <a:chExt cx="609600" cy="1034036"/>
            </a:xfrm>
          </p:grpSpPr>
          <p:sp>
            <p:nvSpPr>
              <p:cNvPr id="157" name="Isosceles Triangle 15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8" name="Straight Connector 15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1388915" y="5715000"/>
              <a:ext cx="609600" cy="1034036"/>
              <a:chOff x="838200" y="4056124"/>
              <a:chExt cx="609600" cy="1034036"/>
            </a:xfrm>
          </p:grpSpPr>
          <p:sp>
            <p:nvSpPr>
              <p:cNvPr id="155" name="Isosceles Triangle 15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6" name="Straight Connector 15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1388915" y="41565"/>
              <a:ext cx="609600" cy="1034036"/>
              <a:chOff x="838200" y="4056124"/>
              <a:chExt cx="609600" cy="1034036"/>
            </a:xfrm>
          </p:grpSpPr>
          <p:sp>
            <p:nvSpPr>
              <p:cNvPr id="153" name="Isosceles Triangle 15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4" name="Straight Connector 15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65" name="Group 164"/>
          <p:cNvGrpSpPr/>
          <p:nvPr/>
        </p:nvGrpSpPr>
        <p:grpSpPr>
          <a:xfrm>
            <a:off x="7429500" y="888425"/>
            <a:ext cx="457200" cy="5030603"/>
            <a:chOff x="1388915" y="41565"/>
            <a:chExt cx="609600" cy="6707471"/>
          </a:xfrm>
        </p:grpSpPr>
        <p:grpSp>
          <p:nvGrpSpPr>
            <p:cNvPr id="166" name="Group 165"/>
            <p:cNvGrpSpPr/>
            <p:nvPr/>
          </p:nvGrpSpPr>
          <p:grpSpPr>
            <a:xfrm>
              <a:off x="1388915" y="1120349"/>
              <a:ext cx="609600" cy="1034036"/>
              <a:chOff x="838200" y="4056124"/>
              <a:chExt cx="609600" cy="1034036"/>
            </a:xfrm>
          </p:grpSpPr>
          <p:sp>
            <p:nvSpPr>
              <p:cNvPr id="182" name="Isosceles Triangle 18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83" name="Straight Connector 18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1388915" y="2360329"/>
              <a:ext cx="609600" cy="1034036"/>
              <a:chOff x="838200" y="4056124"/>
              <a:chExt cx="609600" cy="1034036"/>
            </a:xfrm>
          </p:grpSpPr>
          <p:sp>
            <p:nvSpPr>
              <p:cNvPr id="180" name="Isosceles Triangle 17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81" name="Straight Connector 18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1388915" y="3461764"/>
              <a:ext cx="609600" cy="1034036"/>
              <a:chOff x="838200" y="4056124"/>
              <a:chExt cx="609600" cy="1034036"/>
            </a:xfrm>
          </p:grpSpPr>
          <p:sp>
            <p:nvSpPr>
              <p:cNvPr id="178" name="Isosceles Triangle 17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9" name="Straight Connector 17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1388915" y="4667109"/>
              <a:ext cx="609600" cy="1034036"/>
              <a:chOff x="838200" y="4056124"/>
              <a:chExt cx="609600" cy="1034036"/>
            </a:xfrm>
          </p:grpSpPr>
          <p:sp>
            <p:nvSpPr>
              <p:cNvPr id="176" name="Isosceles Triangle 17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7" name="Straight Connector 17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388915" y="5715000"/>
              <a:ext cx="609600" cy="1034036"/>
              <a:chOff x="838200" y="4056124"/>
              <a:chExt cx="609600" cy="1034036"/>
            </a:xfrm>
          </p:grpSpPr>
          <p:sp>
            <p:nvSpPr>
              <p:cNvPr id="174" name="Isosceles Triangle 17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5" name="Straight Connector 17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388915" y="41565"/>
              <a:ext cx="609600" cy="1034036"/>
              <a:chOff x="838200" y="4056124"/>
              <a:chExt cx="609600" cy="1034036"/>
            </a:xfrm>
          </p:grpSpPr>
          <p:sp>
            <p:nvSpPr>
              <p:cNvPr id="172" name="Isosceles Triangle 17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3" name="Straight Connector 17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84" name="Group 183"/>
          <p:cNvGrpSpPr/>
          <p:nvPr/>
        </p:nvGrpSpPr>
        <p:grpSpPr>
          <a:xfrm>
            <a:off x="1309253" y="888425"/>
            <a:ext cx="457200" cy="5030603"/>
            <a:chOff x="1388915" y="41565"/>
            <a:chExt cx="609600" cy="6707471"/>
          </a:xfrm>
        </p:grpSpPr>
        <p:grpSp>
          <p:nvGrpSpPr>
            <p:cNvPr id="185" name="Group 184"/>
            <p:cNvGrpSpPr/>
            <p:nvPr/>
          </p:nvGrpSpPr>
          <p:grpSpPr>
            <a:xfrm>
              <a:off x="1388915" y="1120349"/>
              <a:ext cx="609600" cy="1034036"/>
              <a:chOff x="838200" y="4056124"/>
              <a:chExt cx="609600" cy="1034036"/>
            </a:xfrm>
          </p:grpSpPr>
          <p:sp>
            <p:nvSpPr>
              <p:cNvPr id="201" name="Isosceles Triangle 20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02" name="Straight Connector 20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388915" y="2360329"/>
              <a:ext cx="609600" cy="1034036"/>
              <a:chOff x="838200" y="4056124"/>
              <a:chExt cx="609600" cy="1034036"/>
            </a:xfrm>
          </p:grpSpPr>
          <p:sp>
            <p:nvSpPr>
              <p:cNvPr id="199" name="Isosceles Triangle 19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00" name="Straight Connector 19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1388915" y="3461764"/>
              <a:ext cx="609600" cy="1034036"/>
              <a:chOff x="838200" y="4056124"/>
              <a:chExt cx="609600" cy="1034036"/>
            </a:xfrm>
          </p:grpSpPr>
          <p:sp>
            <p:nvSpPr>
              <p:cNvPr id="197" name="Isosceles Triangle 19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8" name="Straight Connector 19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1388915" y="4667109"/>
              <a:ext cx="609600" cy="1034036"/>
              <a:chOff x="838200" y="4056124"/>
              <a:chExt cx="609600" cy="1034036"/>
            </a:xfrm>
          </p:grpSpPr>
          <p:sp>
            <p:nvSpPr>
              <p:cNvPr id="195" name="Isosceles Triangle 19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6" name="Straight Connector 19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1388915" y="5715000"/>
              <a:ext cx="609600" cy="1034036"/>
              <a:chOff x="838200" y="4056124"/>
              <a:chExt cx="609600" cy="1034036"/>
            </a:xfrm>
          </p:grpSpPr>
          <p:sp>
            <p:nvSpPr>
              <p:cNvPr id="193" name="Isosceles Triangle 19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4" name="Straight Connector 19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1388915" y="41565"/>
              <a:ext cx="609600" cy="1034036"/>
              <a:chOff x="838200" y="4056124"/>
              <a:chExt cx="609600" cy="1034036"/>
            </a:xfrm>
          </p:grpSpPr>
          <p:sp>
            <p:nvSpPr>
              <p:cNvPr id="191" name="Isosceles Triangle 19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2" name="Straight Connector 19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203" name="Group 202"/>
          <p:cNvGrpSpPr/>
          <p:nvPr/>
        </p:nvGrpSpPr>
        <p:grpSpPr>
          <a:xfrm>
            <a:off x="2413286" y="888425"/>
            <a:ext cx="457200" cy="5030603"/>
            <a:chOff x="1388915" y="41565"/>
            <a:chExt cx="609600" cy="6707471"/>
          </a:xfrm>
        </p:grpSpPr>
        <p:grpSp>
          <p:nvGrpSpPr>
            <p:cNvPr id="204" name="Group 203"/>
            <p:cNvGrpSpPr/>
            <p:nvPr/>
          </p:nvGrpSpPr>
          <p:grpSpPr>
            <a:xfrm>
              <a:off x="1388915" y="1120349"/>
              <a:ext cx="609600" cy="1034036"/>
              <a:chOff x="838200" y="4056124"/>
              <a:chExt cx="609600" cy="1034036"/>
            </a:xfrm>
          </p:grpSpPr>
          <p:sp>
            <p:nvSpPr>
              <p:cNvPr id="220" name="Isosceles Triangle 21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1" name="Straight Connector 22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1388915" y="2360329"/>
              <a:ext cx="609600" cy="1034036"/>
              <a:chOff x="838200" y="4056124"/>
              <a:chExt cx="609600" cy="1034036"/>
            </a:xfrm>
          </p:grpSpPr>
          <p:sp>
            <p:nvSpPr>
              <p:cNvPr id="218" name="Isosceles Triangle 21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9" name="Straight Connector 21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1388915" y="3461764"/>
              <a:ext cx="609600" cy="1034036"/>
              <a:chOff x="838200" y="4056124"/>
              <a:chExt cx="609600" cy="1034036"/>
            </a:xfrm>
          </p:grpSpPr>
          <p:sp>
            <p:nvSpPr>
              <p:cNvPr id="216" name="Isosceles Triangle 21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7" name="Straight Connector 21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1388915" y="4667109"/>
              <a:ext cx="609600" cy="1034036"/>
              <a:chOff x="838200" y="4056124"/>
              <a:chExt cx="609600" cy="1034036"/>
            </a:xfrm>
          </p:grpSpPr>
          <p:sp>
            <p:nvSpPr>
              <p:cNvPr id="214" name="Isosceles Triangle 21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5" name="Straight Connector 21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388915" y="5715000"/>
              <a:ext cx="609600" cy="1034036"/>
              <a:chOff x="838200" y="4056124"/>
              <a:chExt cx="609600" cy="1034036"/>
            </a:xfrm>
          </p:grpSpPr>
          <p:sp>
            <p:nvSpPr>
              <p:cNvPr id="212" name="Isosceles Triangle 21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3" name="Straight Connector 21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388915" y="41565"/>
              <a:ext cx="609600" cy="1034036"/>
              <a:chOff x="838200" y="4056124"/>
              <a:chExt cx="609600" cy="1034036"/>
            </a:xfrm>
          </p:grpSpPr>
          <p:sp>
            <p:nvSpPr>
              <p:cNvPr id="210" name="Isosceles Triangle 20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1" name="Straight Connector 21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sp>
        <p:nvSpPr>
          <p:cNvPr id="222" name="Cloud 221"/>
          <p:cNvSpPr/>
          <p:nvPr/>
        </p:nvSpPr>
        <p:spPr>
          <a:xfrm>
            <a:off x="4229099" y="4402474"/>
            <a:ext cx="571502" cy="561783"/>
          </a:xfrm>
          <a:prstGeom prst="cloud">
            <a:avLst/>
          </a:prstGeom>
          <a:solidFill>
            <a:schemeClr val="accent3">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3" name="Cloud 222"/>
          <p:cNvSpPr/>
          <p:nvPr/>
        </p:nvSpPr>
        <p:spPr>
          <a:xfrm>
            <a:off x="6343651" y="3498311"/>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4" name="Cloud 223"/>
          <p:cNvSpPr/>
          <p:nvPr/>
        </p:nvSpPr>
        <p:spPr>
          <a:xfrm>
            <a:off x="1402771" y="4472276"/>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5" name="Cloud 224"/>
          <p:cNvSpPr/>
          <p:nvPr/>
        </p:nvSpPr>
        <p:spPr>
          <a:xfrm>
            <a:off x="2047008" y="5444528"/>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6" name="Cloud 225"/>
          <p:cNvSpPr/>
          <p:nvPr/>
        </p:nvSpPr>
        <p:spPr>
          <a:xfrm>
            <a:off x="5029200" y="3649344"/>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7" name="Cloud 226"/>
          <p:cNvSpPr/>
          <p:nvPr/>
        </p:nvSpPr>
        <p:spPr>
          <a:xfrm>
            <a:off x="6639793" y="2536535"/>
            <a:ext cx="571502" cy="561783"/>
          </a:xfrm>
          <a:prstGeom prst="cloud">
            <a:avLst/>
          </a:prstGeom>
          <a:solidFill>
            <a:schemeClr val="accent3">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8" name="Cloud 227"/>
          <p:cNvSpPr/>
          <p:nvPr/>
        </p:nvSpPr>
        <p:spPr>
          <a:xfrm>
            <a:off x="5179869" y="1340456"/>
            <a:ext cx="571502" cy="561783"/>
          </a:xfrm>
          <a:prstGeom prst="cloud">
            <a:avLst/>
          </a:prstGeom>
          <a:solidFill>
            <a:schemeClr val="accent3">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9" name="Cloud 228"/>
          <p:cNvSpPr/>
          <p:nvPr/>
        </p:nvSpPr>
        <p:spPr>
          <a:xfrm>
            <a:off x="5143500" y="5438967"/>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0" name="Cloud 229"/>
          <p:cNvSpPr/>
          <p:nvPr/>
        </p:nvSpPr>
        <p:spPr>
          <a:xfrm>
            <a:off x="7335983" y="5438967"/>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1" name="Cloud 230"/>
          <p:cNvSpPr/>
          <p:nvPr/>
        </p:nvSpPr>
        <p:spPr>
          <a:xfrm>
            <a:off x="3335482" y="4469524"/>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2" name="Cloud 231"/>
          <p:cNvSpPr/>
          <p:nvPr/>
        </p:nvSpPr>
        <p:spPr>
          <a:xfrm>
            <a:off x="5517567" y="2456131"/>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3" name="Cloud 232"/>
          <p:cNvSpPr/>
          <p:nvPr/>
        </p:nvSpPr>
        <p:spPr>
          <a:xfrm>
            <a:off x="3351067" y="1422909"/>
            <a:ext cx="571502" cy="561783"/>
          </a:xfrm>
          <a:prstGeom prst="cloud">
            <a:avLst/>
          </a:prstGeom>
          <a:solidFill>
            <a:schemeClr val="accent3">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4" name="Cloud 233"/>
          <p:cNvSpPr/>
          <p:nvPr/>
        </p:nvSpPr>
        <p:spPr>
          <a:xfrm>
            <a:off x="3943348" y="2536535"/>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5" name="Cloud 234"/>
          <p:cNvSpPr/>
          <p:nvPr/>
        </p:nvSpPr>
        <p:spPr>
          <a:xfrm>
            <a:off x="2405495" y="3553017"/>
            <a:ext cx="571502" cy="561783"/>
          </a:xfrm>
          <a:prstGeom prst="cloud">
            <a:avLst/>
          </a:prstGeom>
          <a:solidFill>
            <a:schemeClr val="accent3">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6" name="Cloud 235"/>
          <p:cNvSpPr/>
          <p:nvPr/>
        </p:nvSpPr>
        <p:spPr>
          <a:xfrm>
            <a:off x="6115050" y="4581717"/>
            <a:ext cx="571502" cy="561783"/>
          </a:xfrm>
          <a:prstGeom prst="cloud">
            <a:avLst/>
          </a:prstGeom>
          <a:solidFill>
            <a:schemeClr val="accent3">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7" name="Cloud 236"/>
          <p:cNvSpPr/>
          <p:nvPr/>
        </p:nvSpPr>
        <p:spPr>
          <a:xfrm>
            <a:off x="2343150" y="2456131"/>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8" name="Cloud 237"/>
          <p:cNvSpPr/>
          <p:nvPr/>
        </p:nvSpPr>
        <p:spPr>
          <a:xfrm>
            <a:off x="1475506" y="1404388"/>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9" name="Cloud 238"/>
          <p:cNvSpPr/>
          <p:nvPr/>
        </p:nvSpPr>
        <p:spPr>
          <a:xfrm>
            <a:off x="3392632" y="3529175"/>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0" name="Cloud 239"/>
          <p:cNvSpPr/>
          <p:nvPr/>
        </p:nvSpPr>
        <p:spPr>
          <a:xfrm>
            <a:off x="7148943" y="1233584"/>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8247" y="2447781"/>
            <a:ext cx="685800" cy="52337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2" name="Cloud 241"/>
          <p:cNvSpPr/>
          <p:nvPr/>
        </p:nvSpPr>
        <p:spPr>
          <a:xfrm>
            <a:off x="4260646" y="4392083"/>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3" name="Cloud 242"/>
          <p:cNvSpPr/>
          <p:nvPr/>
        </p:nvSpPr>
        <p:spPr>
          <a:xfrm>
            <a:off x="6671339" y="2526144"/>
            <a:ext cx="571502" cy="561783"/>
          </a:xfrm>
          <a:prstGeom prst="cloud">
            <a:avLst/>
          </a:prstGeom>
          <a:solidFill>
            <a:schemeClr val="accent6">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4" name="Cloud 243"/>
          <p:cNvSpPr/>
          <p:nvPr/>
        </p:nvSpPr>
        <p:spPr>
          <a:xfrm>
            <a:off x="5211415" y="1330065"/>
            <a:ext cx="571502" cy="561783"/>
          </a:xfrm>
          <a:prstGeom prst="cloud">
            <a:avLst/>
          </a:prstGeom>
          <a:solidFill>
            <a:schemeClr val="accent6">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5" name="Cloud 244"/>
          <p:cNvSpPr/>
          <p:nvPr/>
        </p:nvSpPr>
        <p:spPr>
          <a:xfrm>
            <a:off x="3382614" y="1412519"/>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6" name="Cloud 245"/>
          <p:cNvSpPr/>
          <p:nvPr/>
        </p:nvSpPr>
        <p:spPr>
          <a:xfrm>
            <a:off x="2437042" y="3542627"/>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7" name="Cloud 246"/>
          <p:cNvSpPr/>
          <p:nvPr/>
        </p:nvSpPr>
        <p:spPr>
          <a:xfrm>
            <a:off x="6146596" y="4571327"/>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68782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Oval 240"/>
          <p:cNvSpPr/>
          <p:nvPr/>
        </p:nvSpPr>
        <p:spPr>
          <a:xfrm>
            <a:off x="1548247" y="1630757"/>
            <a:ext cx="3205596" cy="2047135"/>
          </a:xfrm>
          <a:prstGeom prst="ellipse">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5" name="Group 4"/>
          <p:cNvGrpSpPr/>
          <p:nvPr/>
        </p:nvGrpSpPr>
        <p:grpSpPr>
          <a:xfrm>
            <a:off x="1859974" y="888425"/>
            <a:ext cx="457200" cy="5030603"/>
            <a:chOff x="1388915" y="41565"/>
            <a:chExt cx="609600" cy="6707471"/>
          </a:xfrm>
        </p:grpSpPr>
        <p:grpSp>
          <p:nvGrpSpPr>
            <p:cNvPr id="2" name="Group 1"/>
            <p:cNvGrpSpPr/>
            <p:nvPr/>
          </p:nvGrpSpPr>
          <p:grpSpPr>
            <a:xfrm>
              <a:off x="1388915" y="1120349"/>
              <a:ext cx="609600" cy="1034036"/>
              <a:chOff x="838200" y="4056124"/>
              <a:chExt cx="609600" cy="1034036"/>
            </a:xfrm>
          </p:grpSpPr>
          <p:sp>
            <p:nvSpPr>
              <p:cNvPr id="3" name="Isosceles Triangle 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 name="Straight Connector 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388915" y="2360329"/>
              <a:ext cx="609600" cy="1034036"/>
              <a:chOff x="838200" y="4056124"/>
              <a:chExt cx="609600" cy="1034036"/>
            </a:xfrm>
          </p:grpSpPr>
          <p:sp>
            <p:nvSpPr>
              <p:cNvPr id="21" name="Isosceles Triangle 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 name="Straight Connector 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388915" y="3461764"/>
              <a:ext cx="609600" cy="1034036"/>
              <a:chOff x="838200" y="4056124"/>
              <a:chExt cx="609600" cy="1034036"/>
            </a:xfrm>
          </p:grpSpPr>
          <p:sp>
            <p:nvSpPr>
              <p:cNvPr id="24" name="Isosceles Triangle 2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5" name="Straight Connector 2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388915" y="4667109"/>
              <a:ext cx="609600" cy="1034036"/>
              <a:chOff x="838200" y="4056124"/>
              <a:chExt cx="609600" cy="1034036"/>
            </a:xfrm>
          </p:grpSpPr>
          <p:sp>
            <p:nvSpPr>
              <p:cNvPr id="27" name="Isosceles Triangle 2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8" name="Straight Connector 2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388915" y="5715000"/>
              <a:ext cx="609600" cy="1034036"/>
              <a:chOff x="838200" y="4056124"/>
              <a:chExt cx="609600" cy="1034036"/>
            </a:xfrm>
          </p:grpSpPr>
          <p:sp>
            <p:nvSpPr>
              <p:cNvPr id="30" name="Isosceles Triangle 2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31" name="Straight Connector 3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388915" y="41565"/>
              <a:ext cx="609600" cy="1034036"/>
              <a:chOff x="838200" y="4056124"/>
              <a:chExt cx="609600" cy="1034036"/>
            </a:xfrm>
          </p:grpSpPr>
          <p:sp>
            <p:nvSpPr>
              <p:cNvPr id="18" name="Isosceles Triangle 1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 name="Straight Connector 1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p:cNvGrpSpPr/>
          <p:nvPr/>
        </p:nvGrpSpPr>
        <p:grpSpPr>
          <a:xfrm>
            <a:off x="2971800" y="888425"/>
            <a:ext cx="457200" cy="5030603"/>
            <a:chOff x="1388915" y="41565"/>
            <a:chExt cx="609600" cy="6707471"/>
          </a:xfrm>
        </p:grpSpPr>
        <p:grpSp>
          <p:nvGrpSpPr>
            <p:cNvPr id="33" name="Group 32"/>
            <p:cNvGrpSpPr/>
            <p:nvPr/>
          </p:nvGrpSpPr>
          <p:grpSpPr>
            <a:xfrm>
              <a:off x="1388915" y="1120349"/>
              <a:ext cx="609600" cy="1034036"/>
              <a:chOff x="838200" y="4056124"/>
              <a:chExt cx="609600" cy="1034036"/>
            </a:xfrm>
          </p:grpSpPr>
          <p:sp>
            <p:nvSpPr>
              <p:cNvPr id="49" name="Isosceles Triangle 4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0" name="Straight Connector 4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388915" y="2360329"/>
              <a:ext cx="609600" cy="1034036"/>
              <a:chOff x="838200" y="4056124"/>
              <a:chExt cx="609600" cy="1034036"/>
            </a:xfrm>
          </p:grpSpPr>
          <p:sp>
            <p:nvSpPr>
              <p:cNvPr id="47" name="Isosceles Triangle 4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8" name="Straight Connector 4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88915" y="3461764"/>
              <a:ext cx="609600" cy="1034036"/>
              <a:chOff x="838200" y="4056124"/>
              <a:chExt cx="609600" cy="1034036"/>
            </a:xfrm>
          </p:grpSpPr>
          <p:sp>
            <p:nvSpPr>
              <p:cNvPr id="45" name="Isosceles Triangle 4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6" name="Straight Connector 4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388915" y="4667109"/>
              <a:ext cx="609600" cy="1034036"/>
              <a:chOff x="838200" y="4056124"/>
              <a:chExt cx="609600" cy="1034036"/>
            </a:xfrm>
          </p:grpSpPr>
          <p:sp>
            <p:nvSpPr>
              <p:cNvPr id="43" name="Isosceles Triangle 4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4" name="Straight Connector 4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388915" y="5715000"/>
              <a:ext cx="609600" cy="1034036"/>
              <a:chOff x="838200" y="4056124"/>
              <a:chExt cx="609600" cy="1034036"/>
            </a:xfrm>
          </p:grpSpPr>
          <p:sp>
            <p:nvSpPr>
              <p:cNvPr id="41" name="Isosceles Triangle 4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2" name="Straight Connector 4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388915" y="41565"/>
              <a:ext cx="609600" cy="1034036"/>
              <a:chOff x="838200" y="4056124"/>
              <a:chExt cx="609600" cy="1034036"/>
            </a:xfrm>
          </p:grpSpPr>
          <p:sp>
            <p:nvSpPr>
              <p:cNvPr id="39" name="Isosceles Triangle 3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0" name="Straight Connector 3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3600450" y="888425"/>
            <a:ext cx="457200" cy="5030603"/>
            <a:chOff x="1388915" y="41565"/>
            <a:chExt cx="609600" cy="6707471"/>
          </a:xfrm>
        </p:grpSpPr>
        <p:grpSp>
          <p:nvGrpSpPr>
            <p:cNvPr id="52" name="Group 51"/>
            <p:cNvGrpSpPr/>
            <p:nvPr/>
          </p:nvGrpSpPr>
          <p:grpSpPr>
            <a:xfrm>
              <a:off x="1388915" y="1120349"/>
              <a:ext cx="609600" cy="1034036"/>
              <a:chOff x="838200" y="4056124"/>
              <a:chExt cx="609600" cy="1034036"/>
            </a:xfrm>
          </p:grpSpPr>
          <p:sp>
            <p:nvSpPr>
              <p:cNvPr id="68" name="Isosceles Triangle 6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9" name="Straight Connector 6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388915" y="2360329"/>
              <a:ext cx="609600" cy="1034036"/>
              <a:chOff x="838200" y="4056124"/>
              <a:chExt cx="609600" cy="1034036"/>
            </a:xfrm>
          </p:grpSpPr>
          <p:sp>
            <p:nvSpPr>
              <p:cNvPr id="66" name="Isosceles Triangle 6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7" name="Straight Connector 6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388915" y="3461764"/>
              <a:ext cx="609600" cy="1034036"/>
              <a:chOff x="838200" y="4056124"/>
              <a:chExt cx="609600" cy="1034036"/>
            </a:xfrm>
          </p:grpSpPr>
          <p:sp>
            <p:nvSpPr>
              <p:cNvPr id="64" name="Isosceles Triangle 6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5" name="Straight Connector 6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1388915" y="4667109"/>
              <a:ext cx="609600" cy="1034036"/>
              <a:chOff x="838200" y="4056124"/>
              <a:chExt cx="609600" cy="1034036"/>
            </a:xfrm>
          </p:grpSpPr>
          <p:sp>
            <p:nvSpPr>
              <p:cNvPr id="62" name="Isosceles Triangle 6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3" name="Straight Connector 6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388915" y="5715000"/>
              <a:ext cx="609600" cy="1034036"/>
              <a:chOff x="838200" y="4056124"/>
              <a:chExt cx="609600" cy="1034036"/>
            </a:xfrm>
          </p:grpSpPr>
          <p:sp>
            <p:nvSpPr>
              <p:cNvPr id="60" name="Isosceles Triangle 5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1" name="Straight Connector 6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388915" y="41565"/>
              <a:ext cx="609600" cy="1034036"/>
              <a:chOff x="838200" y="4056124"/>
              <a:chExt cx="609600" cy="1034036"/>
            </a:xfrm>
          </p:grpSpPr>
          <p:sp>
            <p:nvSpPr>
              <p:cNvPr id="58" name="Isosceles Triangle 5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9" name="Straight Connector 5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p:cNvGrpSpPr/>
          <p:nvPr/>
        </p:nvGrpSpPr>
        <p:grpSpPr>
          <a:xfrm>
            <a:off x="4229100" y="888425"/>
            <a:ext cx="457200" cy="5030603"/>
            <a:chOff x="1388915" y="41565"/>
            <a:chExt cx="609600" cy="6707471"/>
          </a:xfrm>
        </p:grpSpPr>
        <p:grpSp>
          <p:nvGrpSpPr>
            <p:cNvPr id="71" name="Group 70"/>
            <p:cNvGrpSpPr/>
            <p:nvPr/>
          </p:nvGrpSpPr>
          <p:grpSpPr>
            <a:xfrm>
              <a:off x="1388915" y="1120349"/>
              <a:ext cx="609600" cy="1034036"/>
              <a:chOff x="838200" y="4056124"/>
              <a:chExt cx="609600" cy="1034036"/>
            </a:xfrm>
          </p:grpSpPr>
          <p:sp>
            <p:nvSpPr>
              <p:cNvPr id="87" name="Isosceles Triangle 8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8" name="Straight Connector 8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1388915" y="2360329"/>
              <a:ext cx="609600" cy="1034036"/>
              <a:chOff x="838200" y="4056124"/>
              <a:chExt cx="609600" cy="1034036"/>
            </a:xfrm>
          </p:grpSpPr>
          <p:sp>
            <p:nvSpPr>
              <p:cNvPr id="85" name="Isosceles Triangle 8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6" name="Straight Connector 8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388915" y="3461764"/>
              <a:ext cx="609600" cy="1034036"/>
              <a:chOff x="838200" y="4056124"/>
              <a:chExt cx="609600" cy="1034036"/>
            </a:xfrm>
          </p:grpSpPr>
          <p:sp>
            <p:nvSpPr>
              <p:cNvPr id="83" name="Isosceles Triangle 8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4" name="Straight Connector 8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1388915" y="4667109"/>
              <a:ext cx="609600" cy="1034036"/>
              <a:chOff x="838200" y="4056124"/>
              <a:chExt cx="609600" cy="1034036"/>
            </a:xfrm>
          </p:grpSpPr>
          <p:sp>
            <p:nvSpPr>
              <p:cNvPr id="81" name="Isosceles Triangle 8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2" name="Straight Connector 8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1388915" y="5715000"/>
              <a:ext cx="609600" cy="1034036"/>
              <a:chOff x="838200" y="4056124"/>
              <a:chExt cx="609600" cy="1034036"/>
            </a:xfrm>
          </p:grpSpPr>
          <p:sp>
            <p:nvSpPr>
              <p:cNvPr id="79" name="Isosceles Triangle 7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0" name="Straight Connector 7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1388915" y="41565"/>
              <a:ext cx="609600" cy="1034036"/>
              <a:chOff x="838200" y="4056124"/>
              <a:chExt cx="609600" cy="1034036"/>
            </a:xfrm>
          </p:grpSpPr>
          <p:sp>
            <p:nvSpPr>
              <p:cNvPr id="77" name="Isosceles Triangle 7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8" name="Straight Connector 7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89" name="Group 88"/>
          <p:cNvGrpSpPr/>
          <p:nvPr/>
        </p:nvGrpSpPr>
        <p:grpSpPr>
          <a:xfrm>
            <a:off x="4914900" y="888425"/>
            <a:ext cx="457200" cy="5030603"/>
            <a:chOff x="1388915" y="41565"/>
            <a:chExt cx="609600" cy="6707471"/>
          </a:xfrm>
        </p:grpSpPr>
        <p:grpSp>
          <p:nvGrpSpPr>
            <p:cNvPr id="90" name="Group 89"/>
            <p:cNvGrpSpPr/>
            <p:nvPr/>
          </p:nvGrpSpPr>
          <p:grpSpPr>
            <a:xfrm>
              <a:off x="1388915" y="1120349"/>
              <a:ext cx="609600" cy="1034036"/>
              <a:chOff x="838200" y="4056124"/>
              <a:chExt cx="609600" cy="1034036"/>
            </a:xfrm>
          </p:grpSpPr>
          <p:sp>
            <p:nvSpPr>
              <p:cNvPr id="106" name="Isosceles Triangle 10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7" name="Straight Connector 10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1388915" y="2360329"/>
              <a:ext cx="609600" cy="1034036"/>
              <a:chOff x="838200" y="4056124"/>
              <a:chExt cx="609600" cy="1034036"/>
            </a:xfrm>
          </p:grpSpPr>
          <p:sp>
            <p:nvSpPr>
              <p:cNvPr id="104" name="Isosceles Triangle 10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5" name="Straight Connector 10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388915" y="3461764"/>
              <a:ext cx="609600" cy="1034036"/>
              <a:chOff x="838200" y="4056124"/>
              <a:chExt cx="609600" cy="1034036"/>
            </a:xfrm>
          </p:grpSpPr>
          <p:sp>
            <p:nvSpPr>
              <p:cNvPr id="102" name="Isosceles Triangle 10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3" name="Straight Connector 10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388915" y="4667109"/>
              <a:ext cx="609600" cy="1034036"/>
              <a:chOff x="838200" y="4056124"/>
              <a:chExt cx="609600" cy="1034036"/>
            </a:xfrm>
          </p:grpSpPr>
          <p:sp>
            <p:nvSpPr>
              <p:cNvPr id="100" name="Isosceles Triangle 9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1" name="Straight Connector 10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388915" y="5715000"/>
              <a:ext cx="609600" cy="1034036"/>
              <a:chOff x="838200" y="4056124"/>
              <a:chExt cx="609600" cy="1034036"/>
            </a:xfrm>
          </p:grpSpPr>
          <p:sp>
            <p:nvSpPr>
              <p:cNvPr id="98" name="Isosceles Triangle 9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9" name="Straight Connector 9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388915" y="41565"/>
              <a:ext cx="609600" cy="1034036"/>
              <a:chOff x="838200" y="4056124"/>
              <a:chExt cx="609600" cy="1034036"/>
            </a:xfrm>
          </p:grpSpPr>
          <p:sp>
            <p:nvSpPr>
              <p:cNvPr id="96" name="Isosceles Triangle 9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7" name="Straight Connector 9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5543550" y="888425"/>
            <a:ext cx="457200" cy="5030603"/>
            <a:chOff x="1388915" y="41565"/>
            <a:chExt cx="609600" cy="6707471"/>
          </a:xfrm>
        </p:grpSpPr>
        <p:grpSp>
          <p:nvGrpSpPr>
            <p:cNvPr id="109" name="Group 108"/>
            <p:cNvGrpSpPr/>
            <p:nvPr/>
          </p:nvGrpSpPr>
          <p:grpSpPr>
            <a:xfrm>
              <a:off x="1388915" y="1120349"/>
              <a:ext cx="609600" cy="1034036"/>
              <a:chOff x="838200" y="4056124"/>
              <a:chExt cx="609600" cy="1034036"/>
            </a:xfrm>
          </p:grpSpPr>
          <p:sp>
            <p:nvSpPr>
              <p:cNvPr id="125" name="Isosceles Triangle 12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6" name="Straight Connector 12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1388915" y="2360329"/>
              <a:ext cx="609600" cy="1034036"/>
              <a:chOff x="838200" y="4056124"/>
              <a:chExt cx="609600" cy="1034036"/>
            </a:xfrm>
          </p:grpSpPr>
          <p:sp>
            <p:nvSpPr>
              <p:cNvPr id="123" name="Isosceles Triangle 12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4" name="Straight Connector 12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388915" y="3461764"/>
              <a:ext cx="609600" cy="1034036"/>
              <a:chOff x="838200" y="4056124"/>
              <a:chExt cx="609600" cy="1034036"/>
            </a:xfrm>
          </p:grpSpPr>
          <p:sp>
            <p:nvSpPr>
              <p:cNvPr id="121" name="Isosceles Triangle 1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2" name="Straight Connector 1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1388915" y="4667109"/>
              <a:ext cx="609600" cy="1034036"/>
              <a:chOff x="838200" y="4056124"/>
              <a:chExt cx="609600" cy="1034036"/>
            </a:xfrm>
          </p:grpSpPr>
          <p:sp>
            <p:nvSpPr>
              <p:cNvPr id="119" name="Isosceles Triangle 11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0" name="Straight Connector 11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1388915" y="5715000"/>
              <a:ext cx="609600" cy="1034036"/>
              <a:chOff x="838200" y="4056124"/>
              <a:chExt cx="609600" cy="1034036"/>
            </a:xfrm>
          </p:grpSpPr>
          <p:sp>
            <p:nvSpPr>
              <p:cNvPr id="117" name="Isosceles Triangle 11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8" name="Straight Connector 11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388915" y="41565"/>
              <a:ext cx="609600" cy="1034036"/>
              <a:chOff x="838200" y="4056124"/>
              <a:chExt cx="609600" cy="1034036"/>
            </a:xfrm>
          </p:grpSpPr>
          <p:sp>
            <p:nvSpPr>
              <p:cNvPr id="115" name="Isosceles Triangle 11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6" name="Straight Connector 11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6229350" y="888425"/>
            <a:ext cx="457200" cy="5030603"/>
            <a:chOff x="1388915" y="41565"/>
            <a:chExt cx="609600" cy="6707471"/>
          </a:xfrm>
        </p:grpSpPr>
        <p:grpSp>
          <p:nvGrpSpPr>
            <p:cNvPr id="128" name="Group 127"/>
            <p:cNvGrpSpPr/>
            <p:nvPr/>
          </p:nvGrpSpPr>
          <p:grpSpPr>
            <a:xfrm>
              <a:off x="1388915" y="1120349"/>
              <a:ext cx="609600" cy="1034036"/>
              <a:chOff x="838200" y="4056124"/>
              <a:chExt cx="609600" cy="1034036"/>
            </a:xfrm>
          </p:grpSpPr>
          <p:sp>
            <p:nvSpPr>
              <p:cNvPr id="144" name="Isosceles Triangle 14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5" name="Straight Connector 14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388915" y="2360329"/>
              <a:ext cx="609600" cy="1034036"/>
              <a:chOff x="838200" y="4056124"/>
              <a:chExt cx="609600" cy="1034036"/>
            </a:xfrm>
          </p:grpSpPr>
          <p:sp>
            <p:nvSpPr>
              <p:cNvPr id="142" name="Isosceles Triangle 14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3" name="Straight Connector 14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388915" y="3461764"/>
              <a:ext cx="609600" cy="1034036"/>
              <a:chOff x="838200" y="4056124"/>
              <a:chExt cx="609600" cy="1034036"/>
            </a:xfrm>
          </p:grpSpPr>
          <p:sp>
            <p:nvSpPr>
              <p:cNvPr id="140" name="Isosceles Triangle 13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1" name="Straight Connector 14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1388915" y="4667109"/>
              <a:ext cx="609600" cy="1034036"/>
              <a:chOff x="838200" y="4056124"/>
              <a:chExt cx="609600" cy="1034036"/>
            </a:xfrm>
          </p:grpSpPr>
          <p:sp>
            <p:nvSpPr>
              <p:cNvPr id="138" name="Isosceles Triangle 13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9" name="Straight Connector 13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1388915" y="5715000"/>
              <a:ext cx="609600" cy="1034036"/>
              <a:chOff x="838200" y="4056124"/>
              <a:chExt cx="609600" cy="1034036"/>
            </a:xfrm>
          </p:grpSpPr>
          <p:sp>
            <p:nvSpPr>
              <p:cNvPr id="136" name="Isosceles Triangle 13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7" name="Straight Connector 13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1388915" y="41565"/>
              <a:ext cx="609600" cy="1034036"/>
              <a:chOff x="838200" y="4056124"/>
              <a:chExt cx="609600" cy="1034036"/>
            </a:xfrm>
          </p:grpSpPr>
          <p:sp>
            <p:nvSpPr>
              <p:cNvPr id="134" name="Isosceles Triangle 13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5" name="Straight Connector 13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46" name="Group 145"/>
          <p:cNvGrpSpPr/>
          <p:nvPr/>
        </p:nvGrpSpPr>
        <p:grpSpPr>
          <a:xfrm>
            <a:off x="6800850" y="888425"/>
            <a:ext cx="457200" cy="5030603"/>
            <a:chOff x="1388915" y="41565"/>
            <a:chExt cx="609600" cy="6707471"/>
          </a:xfrm>
        </p:grpSpPr>
        <p:grpSp>
          <p:nvGrpSpPr>
            <p:cNvPr id="147" name="Group 146"/>
            <p:cNvGrpSpPr/>
            <p:nvPr/>
          </p:nvGrpSpPr>
          <p:grpSpPr>
            <a:xfrm>
              <a:off x="1388915" y="1120349"/>
              <a:ext cx="609600" cy="1034036"/>
              <a:chOff x="838200" y="4056124"/>
              <a:chExt cx="609600" cy="1034036"/>
            </a:xfrm>
          </p:grpSpPr>
          <p:sp>
            <p:nvSpPr>
              <p:cNvPr id="163" name="Isosceles Triangle 16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4" name="Straight Connector 16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1388915" y="2360329"/>
              <a:ext cx="609600" cy="1034036"/>
              <a:chOff x="838200" y="4056124"/>
              <a:chExt cx="609600" cy="1034036"/>
            </a:xfrm>
          </p:grpSpPr>
          <p:sp>
            <p:nvSpPr>
              <p:cNvPr id="161" name="Isosceles Triangle 16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2" name="Straight Connector 16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388915" y="3461764"/>
              <a:ext cx="609600" cy="1034036"/>
              <a:chOff x="838200" y="4056124"/>
              <a:chExt cx="609600" cy="1034036"/>
            </a:xfrm>
          </p:grpSpPr>
          <p:sp>
            <p:nvSpPr>
              <p:cNvPr id="159" name="Isosceles Triangle 15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0" name="Straight Connector 15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1388915" y="4667109"/>
              <a:ext cx="609600" cy="1034036"/>
              <a:chOff x="838200" y="4056124"/>
              <a:chExt cx="609600" cy="1034036"/>
            </a:xfrm>
          </p:grpSpPr>
          <p:sp>
            <p:nvSpPr>
              <p:cNvPr id="157" name="Isosceles Triangle 15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8" name="Straight Connector 15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1388915" y="5715000"/>
              <a:ext cx="609600" cy="1034036"/>
              <a:chOff x="838200" y="4056124"/>
              <a:chExt cx="609600" cy="1034036"/>
            </a:xfrm>
          </p:grpSpPr>
          <p:sp>
            <p:nvSpPr>
              <p:cNvPr id="155" name="Isosceles Triangle 15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6" name="Straight Connector 15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1388915" y="41565"/>
              <a:ext cx="609600" cy="1034036"/>
              <a:chOff x="838200" y="4056124"/>
              <a:chExt cx="609600" cy="1034036"/>
            </a:xfrm>
          </p:grpSpPr>
          <p:sp>
            <p:nvSpPr>
              <p:cNvPr id="153" name="Isosceles Triangle 15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4" name="Straight Connector 15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65" name="Group 164"/>
          <p:cNvGrpSpPr/>
          <p:nvPr/>
        </p:nvGrpSpPr>
        <p:grpSpPr>
          <a:xfrm>
            <a:off x="7429500" y="888425"/>
            <a:ext cx="457200" cy="5030603"/>
            <a:chOff x="1388915" y="41565"/>
            <a:chExt cx="609600" cy="6707471"/>
          </a:xfrm>
        </p:grpSpPr>
        <p:grpSp>
          <p:nvGrpSpPr>
            <p:cNvPr id="166" name="Group 165"/>
            <p:cNvGrpSpPr/>
            <p:nvPr/>
          </p:nvGrpSpPr>
          <p:grpSpPr>
            <a:xfrm>
              <a:off x="1388915" y="1120349"/>
              <a:ext cx="609600" cy="1034036"/>
              <a:chOff x="838200" y="4056124"/>
              <a:chExt cx="609600" cy="1034036"/>
            </a:xfrm>
          </p:grpSpPr>
          <p:sp>
            <p:nvSpPr>
              <p:cNvPr id="182" name="Isosceles Triangle 18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83" name="Straight Connector 18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1388915" y="2360329"/>
              <a:ext cx="609600" cy="1034036"/>
              <a:chOff x="838200" y="4056124"/>
              <a:chExt cx="609600" cy="1034036"/>
            </a:xfrm>
          </p:grpSpPr>
          <p:sp>
            <p:nvSpPr>
              <p:cNvPr id="180" name="Isosceles Triangle 17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81" name="Straight Connector 18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1388915" y="3461764"/>
              <a:ext cx="609600" cy="1034036"/>
              <a:chOff x="838200" y="4056124"/>
              <a:chExt cx="609600" cy="1034036"/>
            </a:xfrm>
          </p:grpSpPr>
          <p:sp>
            <p:nvSpPr>
              <p:cNvPr id="178" name="Isosceles Triangle 17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9" name="Straight Connector 17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1388915" y="4667109"/>
              <a:ext cx="609600" cy="1034036"/>
              <a:chOff x="838200" y="4056124"/>
              <a:chExt cx="609600" cy="1034036"/>
            </a:xfrm>
          </p:grpSpPr>
          <p:sp>
            <p:nvSpPr>
              <p:cNvPr id="176" name="Isosceles Triangle 17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7" name="Straight Connector 17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388915" y="5715000"/>
              <a:ext cx="609600" cy="1034036"/>
              <a:chOff x="838200" y="4056124"/>
              <a:chExt cx="609600" cy="1034036"/>
            </a:xfrm>
          </p:grpSpPr>
          <p:sp>
            <p:nvSpPr>
              <p:cNvPr id="174" name="Isosceles Triangle 17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5" name="Straight Connector 17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388915" y="41565"/>
              <a:ext cx="609600" cy="1034036"/>
              <a:chOff x="838200" y="4056124"/>
              <a:chExt cx="609600" cy="1034036"/>
            </a:xfrm>
          </p:grpSpPr>
          <p:sp>
            <p:nvSpPr>
              <p:cNvPr id="172" name="Isosceles Triangle 17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3" name="Straight Connector 17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84" name="Group 183"/>
          <p:cNvGrpSpPr/>
          <p:nvPr/>
        </p:nvGrpSpPr>
        <p:grpSpPr>
          <a:xfrm>
            <a:off x="1309253" y="888425"/>
            <a:ext cx="457200" cy="5030603"/>
            <a:chOff x="1388915" y="41565"/>
            <a:chExt cx="609600" cy="6707471"/>
          </a:xfrm>
        </p:grpSpPr>
        <p:grpSp>
          <p:nvGrpSpPr>
            <p:cNvPr id="185" name="Group 184"/>
            <p:cNvGrpSpPr/>
            <p:nvPr/>
          </p:nvGrpSpPr>
          <p:grpSpPr>
            <a:xfrm>
              <a:off x="1388915" y="1120349"/>
              <a:ext cx="609600" cy="1034036"/>
              <a:chOff x="838200" y="4056124"/>
              <a:chExt cx="609600" cy="1034036"/>
            </a:xfrm>
          </p:grpSpPr>
          <p:sp>
            <p:nvSpPr>
              <p:cNvPr id="201" name="Isosceles Triangle 20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02" name="Straight Connector 20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388915" y="2360329"/>
              <a:ext cx="609600" cy="1034036"/>
              <a:chOff x="838200" y="4056124"/>
              <a:chExt cx="609600" cy="1034036"/>
            </a:xfrm>
          </p:grpSpPr>
          <p:sp>
            <p:nvSpPr>
              <p:cNvPr id="199" name="Isosceles Triangle 19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00" name="Straight Connector 19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1388915" y="3461764"/>
              <a:ext cx="609600" cy="1034036"/>
              <a:chOff x="838200" y="4056124"/>
              <a:chExt cx="609600" cy="1034036"/>
            </a:xfrm>
          </p:grpSpPr>
          <p:sp>
            <p:nvSpPr>
              <p:cNvPr id="197" name="Isosceles Triangle 19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8" name="Straight Connector 19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1388915" y="4667109"/>
              <a:ext cx="609600" cy="1034036"/>
              <a:chOff x="838200" y="4056124"/>
              <a:chExt cx="609600" cy="1034036"/>
            </a:xfrm>
          </p:grpSpPr>
          <p:sp>
            <p:nvSpPr>
              <p:cNvPr id="195" name="Isosceles Triangle 19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6" name="Straight Connector 19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1388915" y="5715000"/>
              <a:ext cx="609600" cy="1034036"/>
              <a:chOff x="838200" y="4056124"/>
              <a:chExt cx="609600" cy="1034036"/>
            </a:xfrm>
          </p:grpSpPr>
          <p:sp>
            <p:nvSpPr>
              <p:cNvPr id="193" name="Isosceles Triangle 19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4" name="Straight Connector 19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1388915" y="41565"/>
              <a:ext cx="609600" cy="1034036"/>
              <a:chOff x="838200" y="4056124"/>
              <a:chExt cx="609600" cy="1034036"/>
            </a:xfrm>
          </p:grpSpPr>
          <p:sp>
            <p:nvSpPr>
              <p:cNvPr id="191" name="Isosceles Triangle 19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2" name="Straight Connector 19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203" name="Group 202"/>
          <p:cNvGrpSpPr/>
          <p:nvPr/>
        </p:nvGrpSpPr>
        <p:grpSpPr>
          <a:xfrm>
            <a:off x="2413286" y="888425"/>
            <a:ext cx="457200" cy="5030603"/>
            <a:chOff x="1388915" y="41565"/>
            <a:chExt cx="609600" cy="6707471"/>
          </a:xfrm>
        </p:grpSpPr>
        <p:grpSp>
          <p:nvGrpSpPr>
            <p:cNvPr id="204" name="Group 203"/>
            <p:cNvGrpSpPr/>
            <p:nvPr/>
          </p:nvGrpSpPr>
          <p:grpSpPr>
            <a:xfrm>
              <a:off x="1388915" y="1120349"/>
              <a:ext cx="609600" cy="1034036"/>
              <a:chOff x="838200" y="4056124"/>
              <a:chExt cx="609600" cy="1034036"/>
            </a:xfrm>
          </p:grpSpPr>
          <p:sp>
            <p:nvSpPr>
              <p:cNvPr id="220" name="Isosceles Triangle 21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1" name="Straight Connector 22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1388915" y="2360329"/>
              <a:ext cx="609600" cy="1034036"/>
              <a:chOff x="838200" y="4056124"/>
              <a:chExt cx="609600" cy="1034036"/>
            </a:xfrm>
          </p:grpSpPr>
          <p:sp>
            <p:nvSpPr>
              <p:cNvPr id="218" name="Isosceles Triangle 21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9" name="Straight Connector 21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1388915" y="3461764"/>
              <a:ext cx="609600" cy="1034036"/>
              <a:chOff x="838200" y="4056124"/>
              <a:chExt cx="609600" cy="1034036"/>
            </a:xfrm>
          </p:grpSpPr>
          <p:sp>
            <p:nvSpPr>
              <p:cNvPr id="216" name="Isosceles Triangle 21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7" name="Straight Connector 21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1388915" y="4667109"/>
              <a:ext cx="609600" cy="1034036"/>
              <a:chOff x="838200" y="4056124"/>
              <a:chExt cx="609600" cy="1034036"/>
            </a:xfrm>
          </p:grpSpPr>
          <p:sp>
            <p:nvSpPr>
              <p:cNvPr id="214" name="Isosceles Triangle 21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5" name="Straight Connector 21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388915" y="5715000"/>
              <a:ext cx="609600" cy="1034036"/>
              <a:chOff x="838200" y="4056124"/>
              <a:chExt cx="609600" cy="1034036"/>
            </a:xfrm>
          </p:grpSpPr>
          <p:sp>
            <p:nvSpPr>
              <p:cNvPr id="212" name="Isosceles Triangle 21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3" name="Straight Connector 21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388915" y="41565"/>
              <a:ext cx="609600" cy="1034036"/>
              <a:chOff x="838200" y="4056124"/>
              <a:chExt cx="609600" cy="1034036"/>
            </a:xfrm>
          </p:grpSpPr>
          <p:sp>
            <p:nvSpPr>
              <p:cNvPr id="210" name="Isosceles Triangle 20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1" name="Straight Connector 21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sp>
        <p:nvSpPr>
          <p:cNvPr id="222" name="Cloud 221"/>
          <p:cNvSpPr/>
          <p:nvPr/>
        </p:nvSpPr>
        <p:spPr>
          <a:xfrm>
            <a:off x="4229099" y="4402474"/>
            <a:ext cx="571502" cy="561783"/>
          </a:xfrm>
          <a:prstGeom prst="cloud">
            <a:avLst/>
          </a:prstGeom>
          <a:solidFill>
            <a:schemeClr val="accent3">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3" name="Cloud 222"/>
          <p:cNvSpPr/>
          <p:nvPr/>
        </p:nvSpPr>
        <p:spPr>
          <a:xfrm>
            <a:off x="6343651" y="3498311"/>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4" name="Cloud 223"/>
          <p:cNvSpPr/>
          <p:nvPr/>
        </p:nvSpPr>
        <p:spPr>
          <a:xfrm>
            <a:off x="1402771" y="4472276"/>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5" name="Cloud 224"/>
          <p:cNvSpPr/>
          <p:nvPr/>
        </p:nvSpPr>
        <p:spPr>
          <a:xfrm>
            <a:off x="2047008" y="5444528"/>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6" name="Cloud 225"/>
          <p:cNvSpPr/>
          <p:nvPr/>
        </p:nvSpPr>
        <p:spPr>
          <a:xfrm>
            <a:off x="5029200" y="3649344"/>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7" name="Cloud 226"/>
          <p:cNvSpPr/>
          <p:nvPr/>
        </p:nvSpPr>
        <p:spPr>
          <a:xfrm>
            <a:off x="6639793" y="2536535"/>
            <a:ext cx="571502" cy="561783"/>
          </a:xfrm>
          <a:prstGeom prst="cloud">
            <a:avLst/>
          </a:prstGeom>
          <a:solidFill>
            <a:schemeClr val="accent3">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8" name="Cloud 227"/>
          <p:cNvSpPr/>
          <p:nvPr/>
        </p:nvSpPr>
        <p:spPr>
          <a:xfrm>
            <a:off x="5179869" y="1340456"/>
            <a:ext cx="571502" cy="561783"/>
          </a:xfrm>
          <a:prstGeom prst="cloud">
            <a:avLst/>
          </a:prstGeom>
          <a:solidFill>
            <a:schemeClr val="accent3">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9" name="Cloud 228"/>
          <p:cNvSpPr/>
          <p:nvPr/>
        </p:nvSpPr>
        <p:spPr>
          <a:xfrm>
            <a:off x="5143500" y="5438967"/>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0" name="Cloud 229"/>
          <p:cNvSpPr/>
          <p:nvPr/>
        </p:nvSpPr>
        <p:spPr>
          <a:xfrm>
            <a:off x="7335983" y="5438967"/>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1" name="Cloud 230"/>
          <p:cNvSpPr/>
          <p:nvPr/>
        </p:nvSpPr>
        <p:spPr>
          <a:xfrm>
            <a:off x="3335482" y="4469524"/>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2" name="Cloud 231"/>
          <p:cNvSpPr/>
          <p:nvPr/>
        </p:nvSpPr>
        <p:spPr>
          <a:xfrm>
            <a:off x="5517567" y="2456131"/>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3" name="Cloud 232"/>
          <p:cNvSpPr/>
          <p:nvPr/>
        </p:nvSpPr>
        <p:spPr>
          <a:xfrm>
            <a:off x="3351067" y="1422909"/>
            <a:ext cx="571502" cy="561783"/>
          </a:xfrm>
          <a:prstGeom prst="cloud">
            <a:avLst/>
          </a:prstGeom>
          <a:solidFill>
            <a:schemeClr val="accent3">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4" name="Cloud 233"/>
          <p:cNvSpPr/>
          <p:nvPr/>
        </p:nvSpPr>
        <p:spPr>
          <a:xfrm>
            <a:off x="3943348" y="2536535"/>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5" name="Cloud 234"/>
          <p:cNvSpPr/>
          <p:nvPr/>
        </p:nvSpPr>
        <p:spPr>
          <a:xfrm>
            <a:off x="2405495" y="3553017"/>
            <a:ext cx="571502" cy="561783"/>
          </a:xfrm>
          <a:prstGeom prst="cloud">
            <a:avLst/>
          </a:prstGeom>
          <a:solidFill>
            <a:schemeClr val="accent3">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6" name="Cloud 235"/>
          <p:cNvSpPr/>
          <p:nvPr/>
        </p:nvSpPr>
        <p:spPr>
          <a:xfrm>
            <a:off x="6115050" y="4581717"/>
            <a:ext cx="571502" cy="561783"/>
          </a:xfrm>
          <a:prstGeom prst="cloud">
            <a:avLst/>
          </a:prstGeom>
          <a:solidFill>
            <a:schemeClr val="accent3">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7" name="Cloud 236"/>
          <p:cNvSpPr/>
          <p:nvPr/>
        </p:nvSpPr>
        <p:spPr>
          <a:xfrm>
            <a:off x="2343150" y="2456131"/>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8" name="Cloud 237"/>
          <p:cNvSpPr/>
          <p:nvPr/>
        </p:nvSpPr>
        <p:spPr>
          <a:xfrm>
            <a:off x="1475506" y="1404388"/>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9" name="Cloud 238"/>
          <p:cNvSpPr/>
          <p:nvPr/>
        </p:nvSpPr>
        <p:spPr>
          <a:xfrm>
            <a:off x="3392632" y="3529175"/>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0" name="Cloud 239"/>
          <p:cNvSpPr/>
          <p:nvPr/>
        </p:nvSpPr>
        <p:spPr>
          <a:xfrm>
            <a:off x="7148943" y="1233584"/>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8247" y="2447781"/>
            <a:ext cx="685800" cy="52337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2" name="Cloud 241"/>
          <p:cNvSpPr/>
          <p:nvPr/>
        </p:nvSpPr>
        <p:spPr>
          <a:xfrm>
            <a:off x="4260646" y="4392083"/>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3" name="Cloud 242"/>
          <p:cNvSpPr/>
          <p:nvPr/>
        </p:nvSpPr>
        <p:spPr>
          <a:xfrm>
            <a:off x="6671339" y="2526144"/>
            <a:ext cx="571502" cy="561783"/>
          </a:xfrm>
          <a:prstGeom prst="cloud">
            <a:avLst/>
          </a:prstGeom>
          <a:solidFill>
            <a:schemeClr val="accent6">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4" name="Cloud 243"/>
          <p:cNvSpPr/>
          <p:nvPr/>
        </p:nvSpPr>
        <p:spPr>
          <a:xfrm>
            <a:off x="5211415" y="1330065"/>
            <a:ext cx="571502" cy="561783"/>
          </a:xfrm>
          <a:prstGeom prst="cloud">
            <a:avLst/>
          </a:prstGeom>
          <a:solidFill>
            <a:schemeClr val="accent6">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5" name="Cloud 244"/>
          <p:cNvSpPr/>
          <p:nvPr/>
        </p:nvSpPr>
        <p:spPr>
          <a:xfrm>
            <a:off x="3382614" y="1412519"/>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6" name="Cloud 245"/>
          <p:cNvSpPr/>
          <p:nvPr/>
        </p:nvSpPr>
        <p:spPr>
          <a:xfrm>
            <a:off x="2437042" y="3542627"/>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7" name="Cloud 246"/>
          <p:cNvSpPr/>
          <p:nvPr/>
        </p:nvSpPr>
        <p:spPr>
          <a:xfrm>
            <a:off x="6146596" y="4571327"/>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9" name="TextBox 248"/>
          <p:cNvSpPr txBox="1"/>
          <p:nvPr/>
        </p:nvSpPr>
        <p:spPr>
          <a:xfrm>
            <a:off x="1405364" y="4029669"/>
            <a:ext cx="2823736" cy="415498"/>
          </a:xfrm>
          <a:prstGeom prst="rect">
            <a:avLst/>
          </a:prstGeom>
          <a:solidFill>
            <a:schemeClr val="bg1">
              <a:lumMod val="85000"/>
            </a:schemeClr>
          </a:solidFill>
          <a:ln w="28575">
            <a:solidFill>
              <a:schemeClr val="tx1"/>
            </a:solidFill>
          </a:ln>
        </p:spPr>
        <p:txBody>
          <a:bodyPr wrap="square" rtlCol="0">
            <a:spAutoFit/>
          </a:bodyPr>
          <a:lstStyle/>
          <a:p>
            <a:pPr algn="ctr" defTabSz="685800"/>
            <a:r>
              <a:rPr lang="en-US" sz="2100" b="1" dirty="0">
                <a:solidFill>
                  <a:prstClr val="black"/>
                </a:solidFill>
                <a:latin typeface="Calibri" panose="020F0502020204030204"/>
              </a:rPr>
              <a:t>pheromone dispersal</a:t>
            </a:r>
          </a:p>
        </p:txBody>
      </p:sp>
    </p:spTree>
    <p:extLst>
      <p:ext uri="{BB962C8B-B14F-4D97-AF65-F5344CB8AC3E}">
        <p14:creationId xmlns:p14="http://schemas.microsoft.com/office/powerpoint/2010/main" val="2869717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48247" y="1630757"/>
            <a:ext cx="3205596" cy="2047135"/>
          </a:xfrm>
          <a:prstGeom prst="ellipse">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5" name="Group 4"/>
          <p:cNvGrpSpPr/>
          <p:nvPr/>
        </p:nvGrpSpPr>
        <p:grpSpPr>
          <a:xfrm>
            <a:off x="1859974" y="888425"/>
            <a:ext cx="457200" cy="5030603"/>
            <a:chOff x="1388915" y="41565"/>
            <a:chExt cx="609600" cy="6707471"/>
          </a:xfrm>
        </p:grpSpPr>
        <p:grpSp>
          <p:nvGrpSpPr>
            <p:cNvPr id="2" name="Group 1"/>
            <p:cNvGrpSpPr/>
            <p:nvPr/>
          </p:nvGrpSpPr>
          <p:grpSpPr>
            <a:xfrm>
              <a:off x="1388915" y="1120349"/>
              <a:ext cx="609600" cy="1034036"/>
              <a:chOff x="838200" y="4056124"/>
              <a:chExt cx="609600" cy="1034036"/>
            </a:xfrm>
          </p:grpSpPr>
          <p:sp>
            <p:nvSpPr>
              <p:cNvPr id="3" name="Isosceles Triangle 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 name="Straight Connector 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388915" y="2360329"/>
              <a:ext cx="609600" cy="1034036"/>
              <a:chOff x="838200" y="4056124"/>
              <a:chExt cx="609600" cy="1034036"/>
            </a:xfrm>
          </p:grpSpPr>
          <p:sp>
            <p:nvSpPr>
              <p:cNvPr id="21" name="Isosceles Triangle 20"/>
              <p:cNvSpPr/>
              <p:nvPr/>
            </p:nvSpPr>
            <p:spPr>
              <a:xfrm>
                <a:off x="838200" y="4056124"/>
                <a:ext cx="609600" cy="66827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 name="Straight Connector 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388915" y="3461764"/>
              <a:ext cx="609600" cy="1034036"/>
              <a:chOff x="838200" y="4056124"/>
              <a:chExt cx="609600" cy="1034036"/>
            </a:xfrm>
          </p:grpSpPr>
          <p:sp>
            <p:nvSpPr>
              <p:cNvPr id="24" name="Isosceles Triangle 2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5" name="Straight Connector 2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388915" y="4667109"/>
              <a:ext cx="609600" cy="1034036"/>
              <a:chOff x="838200" y="4056124"/>
              <a:chExt cx="609600" cy="1034036"/>
            </a:xfrm>
          </p:grpSpPr>
          <p:sp>
            <p:nvSpPr>
              <p:cNvPr id="27" name="Isosceles Triangle 2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8" name="Straight Connector 2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388915" y="5715000"/>
              <a:ext cx="609600" cy="1034036"/>
              <a:chOff x="838200" y="4056124"/>
              <a:chExt cx="609600" cy="1034036"/>
            </a:xfrm>
          </p:grpSpPr>
          <p:sp>
            <p:nvSpPr>
              <p:cNvPr id="30" name="Isosceles Triangle 2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31" name="Straight Connector 3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388915" y="41565"/>
              <a:ext cx="609600" cy="1034036"/>
              <a:chOff x="838200" y="4056124"/>
              <a:chExt cx="609600" cy="1034036"/>
            </a:xfrm>
          </p:grpSpPr>
          <p:sp>
            <p:nvSpPr>
              <p:cNvPr id="18" name="Isosceles Triangle 1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 name="Straight Connector 1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p:cNvGrpSpPr/>
          <p:nvPr/>
        </p:nvGrpSpPr>
        <p:grpSpPr>
          <a:xfrm>
            <a:off x="2971800" y="888425"/>
            <a:ext cx="457200" cy="5030603"/>
            <a:chOff x="1388915" y="41565"/>
            <a:chExt cx="609600" cy="6707471"/>
          </a:xfrm>
        </p:grpSpPr>
        <p:grpSp>
          <p:nvGrpSpPr>
            <p:cNvPr id="33" name="Group 32"/>
            <p:cNvGrpSpPr/>
            <p:nvPr/>
          </p:nvGrpSpPr>
          <p:grpSpPr>
            <a:xfrm>
              <a:off x="1388915" y="1120349"/>
              <a:ext cx="609600" cy="1034036"/>
              <a:chOff x="838200" y="4056124"/>
              <a:chExt cx="609600" cy="1034036"/>
            </a:xfrm>
          </p:grpSpPr>
          <p:sp>
            <p:nvSpPr>
              <p:cNvPr id="49" name="Isosceles Triangle 48"/>
              <p:cNvSpPr/>
              <p:nvPr/>
            </p:nvSpPr>
            <p:spPr>
              <a:xfrm>
                <a:off x="838200" y="4056124"/>
                <a:ext cx="609600" cy="66827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0" name="Straight Connector 4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388915" y="2360329"/>
              <a:ext cx="609600" cy="1034036"/>
              <a:chOff x="838200" y="4056124"/>
              <a:chExt cx="609600" cy="1034036"/>
            </a:xfrm>
          </p:grpSpPr>
          <p:sp>
            <p:nvSpPr>
              <p:cNvPr id="47" name="Isosceles Triangle 46"/>
              <p:cNvSpPr/>
              <p:nvPr/>
            </p:nvSpPr>
            <p:spPr>
              <a:xfrm>
                <a:off x="838200" y="4056124"/>
                <a:ext cx="609600" cy="66827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8" name="Straight Connector 4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88915" y="3461764"/>
              <a:ext cx="609600" cy="1034036"/>
              <a:chOff x="838200" y="4056124"/>
              <a:chExt cx="609600" cy="1034036"/>
            </a:xfrm>
          </p:grpSpPr>
          <p:sp>
            <p:nvSpPr>
              <p:cNvPr id="45" name="Isosceles Triangle 4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6" name="Straight Connector 4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388915" y="4667109"/>
              <a:ext cx="609600" cy="1034036"/>
              <a:chOff x="838200" y="4056124"/>
              <a:chExt cx="609600" cy="1034036"/>
            </a:xfrm>
          </p:grpSpPr>
          <p:sp>
            <p:nvSpPr>
              <p:cNvPr id="43" name="Isosceles Triangle 4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4" name="Straight Connector 4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388915" y="5715000"/>
              <a:ext cx="609600" cy="1034036"/>
              <a:chOff x="838200" y="4056124"/>
              <a:chExt cx="609600" cy="1034036"/>
            </a:xfrm>
          </p:grpSpPr>
          <p:sp>
            <p:nvSpPr>
              <p:cNvPr id="41" name="Isosceles Triangle 4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2" name="Straight Connector 4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388915" y="41565"/>
              <a:ext cx="609600" cy="1034036"/>
              <a:chOff x="838200" y="4056124"/>
              <a:chExt cx="609600" cy="1034036"/>
            </a:xfrm>
          </p:grpSpPr>
          <p:sp>
            <p:nvSpPr>
              <p:cNvPr id="39" name="Isosceles Triangle 3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0" name="Straight Connector 3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3600450" y="888425"/>
            <a:ext cx="457200" cy="5030603"/>
            <a:chOff x="1388915" y="41565"/>
            <a:chExt cx="609600" cy="6707471"/>
          </a:xfrm>
        </p:grpSpPr>
        <p:grpSp>
          <p:nvGrpSpPr>
            <p:cNvPr id="52" name="Group 51"/>
            <p:cNvGrpSpPr/>
            <p:nvPr/>
          </p:nvGrpSpPr>
          <p:grpSpPr>
            <a:xfrm>
              <a:off x="1388915" y="1120349"/>
              <a:ext cx="609600" cy="1034036"/>
              <a:chOff x="838200" y="4056124"/>
              <a:chExt cx="609600" cy="1034036"/>
            </a:xfrm>
          </p:grpSpPr>
          <p:sp>
            <p:nvSpPr>
              <p:cNvPr id="68" name="Isosceles Triangle 67"/>
              <p:cNvSpPr/>
              <p:nvPr/>
            </p:nvSpPr>
            <p:spPr>
              <a:xfrm>
                <a:off x="838200" y="4056124"/>
                <a:ext cx="609600" cy="66827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9" name="Straight Connector 6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388915" y="2360329"/>
              <a:ext cx="609600" cy="1034036"/>
              <a:chOff x="838200" y="4056124"/>
              <a:chExt cx="609600" cy="1034036"/>
            </a:xfrm>
          </p:grpSpPr>
          <p:cxnSp>
            <p:nvCxnSpPr>
              <p:cNvPr id="67" name="Straight Connector 6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sp>
            <p:nvSpPr>
              <p:cNvPr id="66" name="Isosceles Triangle 65"/>
              <p:cNvSpPr/>
              <p:nvPr/>
            </p:nvSpPr>
            <p:spPr>
              <a:xfrm>
                <a:off x="838200" y="4056124"/>
                <a:ext cx="609600" cy="66827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grpSp>
        <p:grpSp>
          <p:nvGrpSpPr>
            <p:cNvPr id="54" name="Group 53"/>
            <p:cNvGrpSpPr/>
            <p:nvPr/>
          </p:nvGrpSpPr>
          <p:grpSpPr>
            <a:xfrm>
              <a:off x="1388915" y="3461764"/>
              <a:ext cx="609600" cy="1034036"/>
              <a:chOff x="838200" y="4056124"/>
              <a:chExt cx="609600" cy="1034036"/>
            </a:xfrm>
          </p:grpSpPr>
          <p:sp>
            <p:nvSpPr>
              <p:cNvPr id="64" name="Isosceles Triangle 6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5" name="Straight Connector 6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1388915" y="4667109"/>
              <a:ext cx="609600" cy="1034036"/>
              <a:chOff x="838200" y="4056124"/>
              <a:chExt cx="609600" cy="1034036"/>
            </a:xfrm>
          </p:grpSpPr>
          <p:sp>
            <p:nvSpPr>
              <p:cNvPr id="62" name="Isosceles Triangle 6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3" name="Straight Connector 6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388915" y="5715000"/>
              <a:ext cx="609600" cy="1034036"/>
              <a:chOff x="838200" y="4056124"/>
              <a:chExt cx="609600" cy="1034036"/>
            </a:xfrm>
          </p:grpSpPr>
          <p:sp>
            <p:nvSpPr>
              <p:cNvPr id="60" name="Isosceles Triangle 5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1" name="Straight Connector 6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388915" y="41565"/>
              <a:ext cx="609600" cy="1034036"/>
              <a:chOff x="838200" y="4056124"/>
              <a:chExt cx="609600" cy="1034036"/>
            </a:xfrm>
          </p:grpSpPr>
          <p:sp>
            <p:nvSpPr>
              <p:cNvPr id="58" name="Isosceles Triangle 5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9" name="Straight Connector 5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p:cNvGrpSpPr/>
          <p:nvPr/>
        </p:nvGrpSpPr>
        <p:grpSpPr>
          <a:xfrm>
            <a:off x="4229100" y="888425"/>
            <a:ext cx="457200" cy="5030603"/>
            <a:chOff x="1388915" y="41565"/>
            <a:chExt cx="609600" cy="6707471"/>
          </a:xfrm>
        </p:grpSpPr>
        <p:grpSp>
          <p:nvGrpSpPr>
            <p:cNvPr id="71" name="Group 70"/>
            <p:cNvGrpSpPr/>
            <p:nvPr/>
          </p:nvGrpSpPr>
          <p:grpSpPr>
            <a:xfrm>
              <a:off x="1388915" y="1120349"/>
              <a:ext cx="609600" cy="1034036"/>
              <a:chOff x="838200" y="4056124"/>
              <a:chExt cx="609600" cy="1034036"/>
            </a:xfrm>
          </p:grpSpPr>
          <p:sp>
            <p:nvSpPr>
              <p:cNvPr id="87" name="Isosceles Triangle 8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8" name="Straight Connector 8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1388915" y="2360329"/>
              <a:ext cx="609600" cy="1034036"/>
              <a:chOff x="838200" y="4056124"/>
              <a:chExt cx="609600" cy="1034036"/>
            </a:xfrm>
          </p:grpSpPr>
          <p:sp>
            <p:nvSpPr>
              <p:cNvPr id="85" name="Isosceles Triangle 8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6" name="Straight Connector 8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388915" y="3461764"/>
              <a:ext cx="609600" cy="1034036"/>
              <a:chOff x="838200" y="4056124"/>
              <a:chExt cx="609600" cy="1034036"/>
            </a:xfrm>
          </p:grpSpPr>
          <p:sp>
            <p:nvSpPr>
              <p:cNvPr id="83" name="Isosceles Triangle 8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4" name="Straight Connector 8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1388915" y="4667109"/>
              <a:ext cx="609600" cy="1034036"/>
              <a:chOff x="838200" y="4056124"/>
              <a:chExt cx="609600" cy="1034036"/>
            </a:xfrm>
          </p:grpSpPr>
          <p:sp>
            <p:nvSpPr>
              <p:cNvPr id="81" name="Isosceles Triangle 8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2" name="Straight Connector 8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1388915" y="5715000"/>
              <a:ext cx="609600" cy="1034036"/>
              <a:chOff x="838200" y="4056124"/>
              <a:chExt cx="609600" cy="1034036"/>
            </a:xfrm>
          </p:grpSpPr>
          <p:sp>
            <p:nvSpPr>
              <p:cNvPr id="79" name="Isosceles Triangle 7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0" name="Straight Connector 7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1388915" y="41565"/>
              <a:ext cx="609600" cy="1034036"/>
              <a:chOff x="838200" y="4056124"/>
              <a:chExt cx="609600" cy="1034036"/>
            </a:xfrm>
          </p:grpSpPr>
          <p:sp>
            <p:nvSpPr>
              <p:cNvPr id="77" name="Isosceles Triangle 7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8" name="Straight Connector 7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89" name="Group 88"/>
          <p:cNvGrpSpPr/>
          <p:nvPr/>
        </p:nvGrpSpPr>
        <p:grpSpPr>
          <a:xfrm>
            <a:off x="4914900" y="888425"/>
            <a:ext cx="457200" cy="5030603"/>
            <a:chOff x="1388915" y="41565"/>
            <a:chExt cx="609600" cy="6707471"/>
          </a:xfrm>
        </p:grpSpPr>
        <p:grpSp>
          <p:nvGrpSpPr>
            <p:cNvPr id="90" name="Group 89"/>
            <p:cNvGrpSpPr/>
            <p:nvPr/>
          </p:nvGrpSpPr>
          <p:grpSpPr>
            <a:xfrm>
              <a:off x="1388915" y="1120349"/>
              <a:ext cx="609600" cy="1034036"/>
              <a:chOff x="838200" y="4056124"/>
              <a:chExt cx="609600" cy="1034036"/>
            </a:xfrm>
          </p:grpSpPr>
          <p:sp>
            <p:nvSpPr>
              <p:cNvPr id="106" name="Isosceles Triangle 10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7" name="Straight Connector 10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1388915" y="2360329"/>
              <a:ext cx="609600" cy="1034036"/>
              <a:chOff x="838200" y="4056124"/>
              <a:chExt cx="609600" cy="1034036"/>
            </a:xfrm>
          </p:grpSpPr>
          <p:sp>
            <p:nvSpPr>
              <p:cNvPr id="104" name="Isosceles Triangle 10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5" name="Straight Connector 10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388915" y="3461764"/>
              <a:ext cx="609600" cy="1034036"/>
              <a:chOff x="838200" y="4056124"/>
              <a:chExt cx="609600" cy="1034036"/>
            </a:xfrm>
          </p:grpSpPr>
          <p:sp>
            <p:nvSpPr>
              <p:cNvPr id="102" name="Isosceles Triangle 10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3" name="Straight Connector 10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388915" y="4667109"/>
              <a:ext cx="609600" cy="1034036"/>
              <a:chOff x="838200" y="4056124"/>
              <a:chExt cx="609600" cy="1034036"/>
            </a:xfrm>
          </p:grpSpPr>
          <p:sp>
            <p:nvSpPr>
              <p:cNvPr id="100" name="Isosceles Triangle 9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1" name="Straight Connector 10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388915" y="5715000"/>
              <a:ext cx="609600" cy="1034036"/>
              <a:chOff x="838200" y="4056124"/>
              <a:chExt cx="609600" cy="1034036"/>
            </a:xfrm>
          </p:grpSpPr>
          <p:sp>
            <p:nvSpPr>
              <p:cNvPr id="98" name="Isosceles Triangle 9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9" name="Straight Connector 9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388915" y="41565"/>
              <a:ext cx="609600" cy="1034036"/>
              <a:chOff x="838200" y="4056124"/>
              <a:chExt cx="609600" cy="1034036"/>
            </a:xfrm>
          </p:grpSpPr>
          <p:sp>
            <p:nvSpPr>
              <p:cNvPr id="96" name="Isosceles Triangle 9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7" name="Straight Connector 9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5543550" y="888425"/>
            <a:ext cx="457200" cy="5030603"/>
            <a:chOff x="1388915" y="41565"/>
            <a:chExt cx="609600" cy="6707471"/>
          </a:xfrm>
        </p:grpSpPr>
        <p:grpSp>
          <p:nvGrpSpPr>
            <p:cNvPr id="109" name="Group 108"/>
            <p:cNvGrpSpPr/>
            <p:nvPr/>
          </p:nvGrpSpPr>
          <p:grpSpPr>
            <a:xfrm>
              <a:off x="1388915" y="1120349"/>
              <a:ext cx="609600" cy="1034036"/>
              <a:chOff x="838200" y="4056124"/>
              <a:chExt cx="609600" cy="1034036"/>
            </a:xfrm>
          </p:grpSpPr>
          <p:sp>
            <p:nvSpPr>
              <p:cNvPr id="125" name="Isosceles Triangle 12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6" name="Straight Connector 12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1388915" y="2360329"/>
              <a:ext cx="609600" cy="1034036"/>
              <a:chOff x="838200" y="4056124"/>
              <a:chExt cx="609600" cy="1034036"/>
            </a:xfrm>
          </p:grpSpPr>
          <p:sp>
            <p:nvSpPr>
              <p:cNvPr id="123" name="Isosceles Triangle 12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4" name="Straight Connector 12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388915" y="3461764"/>
              <a:ext cx="609600" cy="1034036"/>
              <a:chOff x="838200" y="4056124"/>
              <a:chExt cx="609600" cy="1034036"/>
            </a:xfrm>
          </p:grpSpPr>
          <p:sp>
            <p:nvSpPr>
              <p:cNvPr id="121" name="Isosceles Triangle 1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2" name="Straight Connector 1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1388915" y="4667109"/>
              <a:ext cx="609600" cy="1034036"/>
              <a:chOff x="838200" y="4056124"/>
              <a:chExt cx="609600" cy="1034036"/>
            </a:xfrm>
          </p:grpSpPr>
          <p:sp>
            <p:nvSpPr>
              <p:cNvPr id="119" name="Isosceles Triangle 11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20" name="Straight Connector 11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1388915" y="5715000"/>
              <a:ext cx="609600" cy="1034036"/>
              <a:chOff x="838200" y="4056124"/>
              <a:chExt cx="609600" cy="1034036"/>
            </a:xfrm>
          </p:grpSpPr>
          <p:sp>
            <p:nvSpPr>
              <p:cNvPr id="117" name="Isosceles Triangle 11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8" name="Straight Connector 11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388915" y="41565"/>
              <a:ext cx="609600" cy="1034036"/>
              <a:chOff x="838200" y="4056124"/>
              <a:chExt cx="609600" cy="1034036"/>
            </a:xfrm>
          </p:grpSpPr>
          <p:sp>
            <p:nvSpPr>
              <p:cNvPr id="115" name="Isosceles Triangle 11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6" name="Straight Connector 11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6229350" y="888425"/>
            <a:ext cx="457200" cy="5030603"/>
            <a:chOff x="1388915" y="41565"/>
            <a:chExt cx="609600" cy="6707471"/>
          </a:xfrm>
        </p:grpSpPr>
        <p:grpSp>
          <p:nvGrpSpPr>
            <p:cNvPr id="128" name="Group 127"/>
            <p:cNvGrpSpPr/>
            <p:nvPr/>
          </p:nvGrpSpPr>
          <p:grpSpPr>
            <a:xfrm>
              <a:off x="1388915" y="1120349"/>
              <a:ext cx="609600" cy="1034036"/>
              <a:chOff x="838200" y="4056124"/>
              <a:chExt cx="609600" cy="1034036"/>
            </a:xfrm>
          </p:grpSpPr>
          <p:sp>
            <p:nvSpPr>
              <p:cNvPr id="144" name="Isosceles Triangle 14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5" name="Straight Connector 14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388915" y="2360329"/>
              <a:ext cx="609600" cy="1034036"/>
              <a:chOff x="838200" y="4056124"/>
              <a:chExt cx="609600" cy="1034036"/>
            </a:xfrm>
          </p:grpSpPr>
          <p:sp>
            <p:nvSpPr>
              <p:cNvPr id="142" name="Isosceles Triangle 14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3" name="Straight Connector 14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388915" y="3461764"/>
              <a:ext cx="609600" cy="1034036"/>
              <a:chOff x="838200" y="4056124"/>
              <a:chExt cx="609600" cy="1034036"/>
            </a:xfrm>
          </p:grpSpPr>
          <p:sp>
            <p:nvSpPr>
              <p:cNvPr id="140" name="Isosceles Triangle 13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41" name="Straight Connector 14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1388915" y="4667109"/>
              <a:ext cx="609600" cy="1034036"/>
              <a:chOff x="838200" y="4056124"/>
              <a:chExt cx="609600" cy="1034036"/>
            </a:xfrm>
          </p:grpSpPr>
          <p:sp>
            <p:nvSpPr>
              <p:cNvPr id="138" name="Isosceles Triangle 13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9" name="Straight Connector 13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1388915" y="5715000"/>
              <a:ext cx="609600" cy="1034036"/>
              <a:chOff x="838200" y="4056124"/>
              <a:chExt cx="609600" cy="1034036"/>
            </a:xfrm>
          </p:grpSpPr>
          <p:sp>
            <p:nvSpPr>
              <p:cNvPr id="136" name="Isosceles Triangle 13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7" name="Straight Connector 13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1388915" y="41565"/>
              <a:ext cx="609600" cy="1034036"/>
              <a:chOff x="838200" y="4056124"/>
              <a:chExt cx="609600" cy="1034036"/>
            </a:xfrm>
          </p:grpSpPr>
          <p:sp>
            <p:nvSpPr>
              <p:cNvPr id="134" name="Isosceles Triangle 13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35" name="Straight Connector 13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46" name="Group 145"/>
          <p:cNvGrpSpPr/>
          <p:nvPr/>
        </p:nvGrpSpPr>
        <p:grpSpPr>
          <a:xfrm>
            <a:off x="6800850" y="888425"/>
            <a:ext cx="457200" cy="5030603"/>
            <a:chOff x="1388915" y="41565"/>
            <a:chExt cx="609600" cy="6707471"/>
          </a:xfrm>
        </p:grpSpPr>
        <p:grpSp>
          <p:nvGrpSpPr>
            <p:cNvPr id="147" name="Group 146"/>
            <p:cNvGrpSpPr/>
            <p:nvPr/>
          </p:nvGrpSpPr>
          <p:grpSpPr>
            <a:xfrm>
              <a:off x="1388915" y="1120349"/>
              <a:ext cx="609600" cy="1034036"/>
              <a:chOff x="838200" y="4056124"/>
              <a:chExt cx="609600" cy="1034036"/>
            </a:xfrm>
          </p:grpSpPr>
          <p:sp>
            <p:nvSpPr>
              <p:cNvPr id="163" name="Isosceles Triangle 16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4" name="Straight Connector 16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1388915" y="2360329"/>
              <a:ext cx="609600" cy="1034036"/>
              <a:chOff x="838200" y="4056124"/>
              <a:chExt cx="609600" cy="1034036"/>
            </a:xfrm>
          </p:grpSpPr>
          <p:sp>
            <p:nvSpPr>
              <p:cNvPr id="161" name="Isosceles Triangle 16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2" name="Straight Connector 16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388915" y="3461764"/>
              <a:ext cx="609600" cy="1034036"/>
              <a:chOff x="838200" y="4056124"/>
              <a:chExt cx="609600" cy="1034036"/>
            </a:xfrm>
          </p:grpSpPr>
          <p:sp>
            <p:nvSpPr>
              <p:cNvPr id="159" name="Isosceles Triangle 15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60" name="Straight Connector 15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1388915" y="4667109"/>
              <a:ext cx="609600" cy="1034036"/>
              <a:chOff x="838200" y="4056124"/>
              <a:chExt cx="609600" cy="1034036"/>
            </a:xfrm>
          </p:grpSpPr>
          <p:sp>
            <p:nvSpPr>
              <p:cNvPr id="157" name="Isosceles Triangle 15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8" name="Straight Connector 15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1388915" y="5715000"/>
              <a:ext cx="609600" cy="1034036"/>
              <a:chOff x="838200" y="4056124"/>
              <a:chExt cx="609600" cy="1034036"/>
            </a:xfrm>
          </p:grpSpPr>
          <p:sp>
            <p:nvSpPr>
              <p:cNvPr id="155" name="Isosceles Triangle 15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6" name="Straight Connector 15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1388915" y="41565"/>
              <a:ext cx="609600" cy="1034036"/>
              <a:chOff x="838200" y="4056124"/>
              <a:chExt cx="609600" cy="1034036"/>
            </a:xfrm>
          </p:grpSpPr>
          <p:sp>
            <p:nvSpPr>
              <p:cNvPr id="153" name="Isosceles Triangle 15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54" name="Straight Connector 15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65" name="Group 164"/>
          <p:cNvGrpSpPr/>
          <p:nvPr/>
        </p:nvGrpSpPr>
        <p:grpSpPr>
          <a:xfrm>
            <a:off x="7429500" y="888425"/>
            <a:ext cx="457200" cy="5030603"/>
            <a:chOff x="1388915" y="41565"/>
            <a:chExt cx="609600" cy="6707471"/>
          </a:xfrm>
        </p:grpSpPr>
        <p:grpSp>
          <p:nvGrpSpPr>
            <p:cNvPr id="166" name="Group 165"/>
            <p:cNvGrpSpPr/>
            <p:nvPr/>
          </p:nvGrpSpPr>
          <p:grpSpPr>
            <a:xfrm>
              <a:off x="1388915" y="1120349"/>
              <a:ext cx="609600" cy="1034036"/>
              <a:chOff x="838200" y="4056124"/>
              <a:chExt cx="609600" cy="1034036"/>
            </a:xfrm>
          </p:grpSpPr>
          <p:sp>
            <p:nvSpPr>
              <p:cNvPr id="182" name="Isosceles Triangle 18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83" name="Straight Connector 18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1388915" y="2360329"/>
              <a:ext cx="609600" cy="1034036"/>
              <a:chOff x="838200" y="4056124"/>
              <a:chExt cx="609600" cy="1034036"/>
            </a:xfrm>
          </p:grpSpPr>
          <p:sp>
            <p:nvSpPr>
              <p:cNvPr id="180" name="Isosceles Triangle 17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81" name="Straight Connector 18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1388915" y="3461764"/>
              <a:ext cx="609600" cy="1034036"/>
              <a:chOff x="838200" y="4056124"/>
              <a:chExt cx="609600" cy="1034036"/>
            </a:xfrm>
          </p:grpSpPr>
          <p:sp>
            <p:nvSpPr>
              <p:cNvPr id="178" name="Isosceles Triangle 17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9" name="Straight Connector 17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1388915" y="4667109"/>
              <a:ext cx="609600" cy="1034036"/>
              <a:chOff x="838200" y="4056124"/>
              <a:chExt cx="609600" cy="1034036"/>
            </a:xfrm>
          </p:grpSpPr>
          <p:sp>
            <p:nvSpPr>
              <p:cNvPr id="176" name="Isosceles Triangle 17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7" name="Straight Connector 17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388915" y="5715000"/>
              <a:ext cx="609600" cy="1034036"/>
              <a:chOff x="838200" y="4056124"/>
              <a:chExt cx="609600" cy="1034036"/>
            </a:xfrm>
          </p:grpSpPr>
          <p:sp>
            <p:nvSpPr>
              <p:cNvPr id="174" name="Isosceles Triangle 17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5" name="Straight Connector 17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388915" y="41565"/>
              <a:ext cx="609600" cy="1034036"/>
              <a:chOff x="838200" y="4056124"/>
              <a:chExt cx="609600" cy="1034036"/>
            </a:xfrm>
          </p:grpSpPr>
          <p:sp>
            <p:nvSpPr>
              <p:cNvPr id="172" name="Isosceles Triangle 17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73" name="Straight Connector 17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184" name="Group 183"/>
          <p:cNvGrpSpPr/>
          <p:nvPr/>
        </p:nvGrpSpPr>
        <p:grpSpPr>
          <a:xfrm>
            <a:off x="1309253" y="888425"/>
            <a:ext cx="457200" cy="5030603"/>
            <a:chOff x="1388915" y="41565"/>
            <a:chExt cx="609600" cy="6707471"/>
          </a:xfrm>
        </p:grpSpPr>
        <p:grpSp>
          <p:nvGrpSpPr>
            <p:cNvPr id="185" name="Group 184"/>
            <p:cNvGrpSpPr/>
            <p:nvPr/>
          </p:nvGrpSpPr>
          <p:grpSpPr>
            <a:xfrm>
              <a:off x="1388915" y="1120349"/>
              <a:ext cx="609600" cy="1034036"/>
              <a:chOff x="838200" y="4056124"/>
              <a:chExt cx="609600" cy="1034036"/>
            </a:xfrm>
          </p:grpSpPr>
          <p:sp>
            <p:nvSpPr>
              <p:cNvPr id="201" name="Isosceles Triangle 20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02" name="Straight Connector 20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388915" y="2360329"/>
              <a:ext cx="609600" cy="1034036"/>
              <a:chOff x="838200" y="4056124"/>
              <a:chExt cx="609600" cy="1034036"/>
            </a:xfrm>
          </p:grpSpPr>
          <p:sp>
            <p:nvSpPr>
              <p:cNvPr id="199" name="Isosceles Triangle 19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00" name="Straight Connector 19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1388915" y="3461764"/>
              <a:ext cx="609600" cy="1034036"/>
              <a:chOff x="838200" y="4056124"/>
              <a:chExt cx="609600" cy="1034036"/>
            </a:xfrm>
          </p:grpSpPr>
          <p:sp>
            <p:nvSpPr>
              <p:cNvPr id="197" name="Isosceles Triangle 19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8" name="Straight Connector 19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1388915" y="4667109"/>
              <a:ext cx="609600" cy="1034036"/>
              <a:chOff x="838200" y="4056124"/>
              <a:chExt cx="609600" cy="1034036"/>
            </a:xfrm>
          </p:grpSpPr>
          <p:sp>
            <p:nvSpPr>
              <p:cNvPr id="195" name="Isosceles Triangle 19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6" name="Straight Connector 19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1388915" y="5715000"/>
              <a:ext cx="609600" cy="1034036"/>
              <a:chOff x="838200" y="4056124"/>
              <a:chExt cx="609600" cy="1034036"/>
            </a:xfrm>
          </p:grpSpPr>
          <p:sp>
            <p:nvSpPr>
              <p:cNvPr id="193" name="Isosceles Triangle 19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4" name="Straight Connector 19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1388915" y="41565"/>
              <a:ext cx="609600" cy="1034036"/>
              <a:chOff x="838200" y="4056124"/>
              <a:chExt cx="609600" cy="1034036"/>
            </a:xfrm>
          </p:grpSpPr>
          <p:sp>
            <p:nvSpPr>
              <p:cNvPr id="191" name="Isosceles Triangle 19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92" name="Straight Connector 19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203" name="Group 202"/>
          <p:cNvGrpSpPr/>
          <p:nvPr/>
        </p:nvGrpSpPr>
        <p:grpSpPr>
          <a:xfrm>
            <a:off x="2413286" y="888425"/>
            <a:ext cx="457200" cy="5030603"/>
            <a:chOff x="1388915" y="41565"/>
            <a:chExt cx="609600" cy="6707471"/>
          </a:xfrm>
        </p:grpSpPr>
        <p:grpSp>
          <p:nvGrpSpPr>
            <p:cNvPr id="204" name="Group 203"/>
            <p:cNvGrpSpPr/>
            <p:nvPr/>
          </p:nvGrpSpPr>
          <p:grpSpPr>
            <a:xfrm>
              <a:off x="1388915" y="1120349"/>
              <a:ext cx="609600" cy="1034036"/>
              <a:chOff x="838200" y="4056124"/>
              <a:chExt cx="609600" cy="1034036"/>
            </a:xfrm>
          </p:grpSpPr>
          <p:sp>
            <p:nvSpPr>
              <p:cNvPr id="220" name="Isosceles Triangle 219"/>
              <p:cNvSpPr/>
              <p:nvPr/>
            </p:nvSpPr>
            <p:spPr>
              <a:xfrm>
                <a:off x="838200" y="4056124"/>
                <a:ext cx="609600" cy="66827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1" name="Straight Connector 22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1388915" y="2360329"/>
              <a:ext cx="609600" cy="1034036"/>
              <a:chOff x="838200" y="4056124"/>
              <a:chExt cx="609600" cy="1034036"/>
            </a:xfrm>
          </p:grpSpPr>
          <p:sp>
            <p:nvSpPr>
              <p:cNvPr id="218" name="Isosceles Triangle 217"/>
              <p:cNvSpPr/>
              <p:nvPr/>
            </p:nvSpPr>
            <p:spPr>
              <a:xfrm>
                <a:off x="838200" y="4056124"/>
                <a:ext cx="609600" cy="66827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9" name="Straight Connector 21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1388915" y="3461764"/>
              <a:ext cx="609600" cy="1034036"/>
              <a:chOff x="838200" y="4056124"/>
              <a:chExt cx="609600" cy="1034036"/>
            </a:xfrm>
          </p:grpSpPr>
          <p:sp>
            <p:nvSpPr>
              <p:cNvPr id="216" name="Isosceles Triangle 21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7" name="Straight Connector 21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1388915" y="4667109"/>
              <a:ext cx="609600" cy="1034036"/>
              <a:chOff x="838200" y="4056124"/>
              <a:chExt cx="609600" cy="1034036"/>
            </a:xfrm>
          </p:grpSpPr>
          <p:sp>
            <p:nvSpPr>
              <p:cNvPr id="214" name="Isosceles Triangle 21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5" name="Straight Connector 21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388915" y="5715000"/>
              <a:ext cx="609600" cy="1034036"/>
              <a:chOff x="838200" y="4056124"/>
              <a:chExt cx="609600" cy="1034036"/>
            </a:xfrm>
          </p:grpSpPr>
          <p:sp>
            <p:nvSpPr>
              <p:cNvPr id="212" name="Isosceles Triangle 21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3" name="Straight Connector 21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388915" y="41565"/>
              <a:ext cx="609600" cy="1034036"/>
              <a:chOff x="838200" y="4056124"/>
              <a:chExt cx="609600" cy="1034036"/>
            </a:xfrm>
          </p:grpSpPr>
          <p:sp>
            <p:nvSpPr>
              <p:cNvPr id="210" name="Isosceles Triangle 20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11" name="Straight Connector 21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sp>
        <p:nvSpPr>
          <p:cNvPr id="222" name="Cloud 221"/>
          <p:cNvSpPr/>
          <p:nvPr/>
        </p:nvSpPr>
        <p:spPr>
          <a:xfrm>
            <a:off x="4229099" y="4402474"/>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3" name="Cloud 222"/>
          <p:cNvSpPr/>
          <p:nvPr/>
        </p:nvSpPr>
        <p:spPr>
          <a:xfrm>
            <a:off x="6343651" y="3498311"/>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4" name="Cloud 223"/>
          <p:cNvSpPr/>
          <p:nvPr/>
        </p:nvSpPr>
        <p:spPr>
          <a:xfrm>
            <a:off x="1402771" y="4472276"/>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5" name="Cloud 224"/>
          <p:cNvSpPr/>
          <p:nvPr/>
        </p:nvSpPr>
        <p:spPr>
          <a:xfrm>
            <a:off x="2047008" y="5444528"/>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6" name="Cloud 225"/>
          <p:cNvSpPr/>
          <p:nvPr/>
        </p:nvSpPr>
        <p:spPr>
          <a:xfrm>
            <a:off x="5029200" y="3649344"/>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7" name="Cloud 226"/>
          <p:cNvSpPr/>
          <p:nvPr/>
        </p:nvSpPr>
        <p:spPr>
          <a:xfrm>
            <a:off x="6639793" y="2536535"/>
            <a:ext cx="571502" cy="561783"/>
          </a:xfrm>
          <a:prstGeom prst="cloud">
            <a:avLst/>
          </a:prstGeom>
          <a:solidFill>
            <a:schemeClr val="accent6">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8" name="Cloud 227"/>
          <p:cNvSpPr/>
          <p:nvPr/>
        </p:nvSpPr>
        <p:spPr>
          <a:xfrm>
            <a:off x="5179869" y="1340456"/>
            <a:ext cx="571502" cy="561783"/>
          </a:xfrm>
          <a:prstGeom prst="cloud">
            <a:avLst/>
          </a:prstGeom>
          <a:solidFill>
            <a:schemeClr val="accent6">
              <a:lumMod val="75000"/>
            </a:schemeClr>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9" name="Cloud 228"/>
          <p:cNvSpPr/>
          <p:nvPr/>
        </p:nvSpPr>
        <p:spPr>
          <a:xfrm>
            <a:off x="5143500" y="5438967"/>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0" name="Cloud 229"/>
          <p:cNvSpPr/>
          <p:nvPr/>
        </p:nvSpPr>
        <p:spPr>
          <a:xfrm>
            <a:off x="7335983" y="5438967"/>
            <a:ext cx="571502" cy="561783"/>
          </a:xfrm>
          <a:prstGeom prst="cloud">
            <a:avLst/>
          </a:prstGeom>
          <a:solidFill>
            <a:srgbClr val="92D050"/>
          </a:solid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1" name="Cloud 230"/>
          <p:cNvSpPr/>
          <p:nvPr/>
        </p:nvSpPr>
        <p:spPr>
          <a:xfrm>
            <a:off x="3335482" y="4469524"/>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2" name="Cloud 231"/>
          <p:cNvSpPr/>
          <p:nvPr/>
        </p:nvSpPr>
        <p:spPr>
          <a:xfrm>
            <a:off x="5517567" y="2456131"/>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3" name="Cloud 232"/>
          <p:cNvSpPr/>
          <p:nvPr/>
        </p:nvSpPr>
        <p:spPr>
          <a:xfrm>
            <a:off x="3351067" y="1422909"/>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4" name="Cloud 233"/>
          <p:cNvSpPr/>
          <p:nvPr/>
        </p:nvSpPr>
        <p:spPr>
          <a:xfrm>
            <a:off x="3943348" y="2536535"/>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5" name="Cloud 234"/>
          <p:cNvSpPr/>
          <p:nvPr/>
        </p:nvSpPr>
        <p:spPr>
          <a:xfrm>
            <a:off x="2405495" y="3553017"/>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6" name="Cloud 235"/>
          <p:cNvSpPr/>
          <p:nvPr/>
        </p:nvSpPr>
        <p:spPr>
          <a:xfrm>
            <a:off x="6115050" y="4581717"/>
            <a:ext cx="571502" cy="561783"/>
          </a:xfrm>
          <a:prstGeom prst="cloud">
            <a:avLst/>
          </a:prstGeom>
          <a:solidFill>
            <a:schemeClr val="accent6">
              <a:lumMod val="7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8" name="Cloud 237"/>
          <p:cNvSpPr/>
          <p:nvPr/>
        </p:nvSpPr>
        <p:spPr>
          <a:xfrm>
            <a:off x="1475506" y="1404388"/>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9" name="Cloud 238"/>
          <p:cNvSpPr/>
          <p:nvPr/>
        </p:nvSpPr>
        <p:spPr>
          <a:xfrm>
            <a:off x="3392632" y="3529175"/>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0" name="Cloud 239"/>
          <p:cNvSpPr/>
          <p:nvPr/>
        </p:nvSpPr>
        <p:spPr>
          <a:xfrm>
            <a:off x="7148943" y="1233584"/>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8247" y="2447781"/>
            <a:ext cx="685800" cy="52337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8" name="Group 247"/>
          <p:cNvGrpSpPr/>
          <p:nvPr/>
        </p:nvGrpSpPr>
        <p:grpSpPr>
          <a:xfrm>
            <a:off x="2400300" y="2266996"/>
            <a:ext cx="400049" cy="360394"/>
            <a:chOff x="7063220" y="1277838"/>
            <a:chExt cx="385330" cy="560547"/>
          </a:xfrm>
        </p:grpSpPr>
        <p:cxnSp>
          <p:nvCxnSpPr>
            <p:cNvPr id="249" name="Straight Connector 248"/>
            <p:cNvCxnSpPr/>
            <p:nvPr/>
          </p:nvCxnSpPr>
          <p:spPr>
            <a:xfrm flipV="1">
              <a:off x="7063220" y="1648272"/>
              <a:ext cx="129020" cy="8940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7351561" y="1737680"/>
              <a:ext cx="96573" cy="208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7348372" y="1460177"/>
              <a:ext cx="100178" cy="940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7162800" y="1277838"/>
              <a:ext cx="58880" cy="1371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162798" y="1662986"/>
              <a:ext cx="2" cy="1753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a:off x="1885950" y="3237065"/>
            <a:ext cx="342900" cy="344881"/>
            <a:chOff x="7063220" y="1277838"/>
            <a:chExt cx="457200" cy="459841"/>
          </a:xfrm>
        </p:grpSpPr>
        <p:cxnSp>
          <p:nvCxnSpPr>
            <p:cNvPr id="243" name="Straight Connector 242"/>
            <p:cNvCxnSpPr/>
            <p:nvPr/>
          </p:nvCxnSpPr>
          <p:spPr>
            <a:xfrm flipV="1">
              <a:off x="7063220" y="1648272"/>
              <a:ext cx="129020" cy="8940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7423431" y="1529907"/>
              <a:ext cx="96989" cy="800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flipV="1">
              <a:off x="7400055" y="1346418"/>
              <a:ext cx="48496" cy="11375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a:off x="7162800" y="1277838"/>
              <a:ext cx="58880" cy="1371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162798" y="1533753"/>
              <a:ext cx="2" cy="1753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7" name="Cloud 236"/>
          <p:cNvSpPr/>
          <p:nvPr/>
        </p:nvSpPr>
        <p:spPr>
          <a:xfrm>
            <a:off x="2343150" y="2456131"/>
            <a:ext cx="571502" cy="561783"/>
          </a:xfrm>
          <a:prstGeom prst="cloud">
            <a:avLst/>
          </a:prstGeom>
          <a:solidFill>
            <a:srgbClr val="92D050"/>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54" name="Group 253"/>
          <p:cNvGrpSpPr/>
          <p:nvPr/>
        </p:nvGrpSpPr>
        <p:grpSpPr>
          <a:xfrm>
            <a:off x="2400300" y="3240057"/>
            <a:ext cx="400049" cy="360394"/>
            <a:chOff x="7063220" y="1277838"/>
            <a:chExt cx="385330" cy="560547"/>
          </a:xfrm>
        </p:grpSpPr>
        <p:cxnSp>
          <p:nvCxnSpPr>
            <p:cNvPr id="255" name="Straight Connector 254"/>
            <p:cNvCxnSpPr/>
            <p:nvPr/>
          </p:nvCxnSpPr>
          <p:spPr>
            <a:xfrm flipV="1">
              <a:off x="7063220" y="1648272"/>
              <a:ext cx="129020" cy="8940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7351561" y="1737680"/>
              <a:ext cx="96573" cy="208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7348372" y="1460177"/>
              <a:ext cx="100178" cy="940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H="1">
              <a:off x="7162800" y="1277838"/>
              <a:ext cx="58880" cy="1371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162798" y="1662986"/>
              <a:ext cx="2" cy="1753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2977000" y="3257551"/>
            <a:ext cx="394850" cy="348908"/>
            <a:chOff x="6324604" y="2414007"/>
            <a:chExt cx="526466" cy="465211"/>
          </a:xfrm>
        </p:grpSpPr>
        <p:grpSp>
          <p:nvGrpSpPr>
            <p:cNvPr id="267" name="Group 266"/>
            <p:cNvGrpSpPr/>
            <p:nvPr/>
          </p:nvGrpSpPr>
          <p:grpSpPr>
            <a:xfrm>
              <a:off x="6324604" y="2453958"/>
              <a:ext cx="520382" cy="425260"/>
              <a:chOff x="7063220" y="1377322"/>
              <a:chExt cx="448662" cy="461063"/>
            </a:xfrm>
          </p:grpSpPr>
          <p:cxnSp>
            <p:nvCxnSpPr>
              <p:cNvPr id="270" name="Straight Connector 269"/>
              <p:cNvCxnSpPr/>
              <p:nvPr/>
            </p:nvCxnSpPr>
            <p:spPr>
              <a:xfrm flipV="1">
                <a:off x="7063220" y="1648272"/>
                <a:ext cx="129020" cy="8940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7280612" y="1505348"/>
                <a:ext cx="231270" cy="9404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063220" y="1377322"/>
                <a:ext cx="99580" cy="3767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162798" y="1662986"/>
                <a:ext cx="2" cy="17539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268" name="Straight Connector 267"/>
            <p:cNvCxnSpPr/>
            <p:nvPr/>
          </p:nvCxnSpPr>
          <p:spPr>
            <a:xfrm flipH="1" flipV="1">
              <a:off x="6500539" y="2572042"/>
              <a:ext cx="205892" cy="8763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H="1" flipV="1">
              <a:off x="6735228" y="2414007"/>
              <a:ext cx="115842" cy="17527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3028950" y="2286001"/>
            <a:ext cx="288998" cy="420536"/>
            <a:chOff x="7063220" y="1277838"/>
            <a:chExt cx="385330" cy="560715"/>
          </a:xfrm>
        </p:grpSpPr>
        <p:cxnSp>
          <p:nvCxnSpPr>
            <p:cNvPr id="261" name="Straight Connector 260"/>
            <p:cNvCxnSpPr/>
            <p:nvPr/>
          </p:nvCxnSpPr>
          <p:spPr>
            <a:xfrm flipV="1">
              <a:off x="7063220" y="1648272"/>
              <a:ext cx="129020" cy="8940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351561" y="1758507"/>
              <a:ext cx="96989" cy="800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a:off x="7351561" y="1460177"/>
              <a:ext cx="96989" cy="1880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H="1">
              <a:off x="7162800" y="1277838"/>
              <a:ext cx="58880" cy="1371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162798" y="1662986"/>
              <a:ext cx="2" cy="1753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3675135" y="3143251"/>
            <a:ext cx="288998" cy="420536"/>
            <a:chOff x="7063220" y="1277838"/>
            <a:chExt cx="385330" cy="560715"/>
          </a:xfrm>
        </p:grpSpPr>
        <p:cxnSp>
          <p:nvCxnSpPr>
            <p:cNvPr id="275" name="Straight Connector 274"/>
            <p:cNvCxnSpPr/>
            <p:nvPr/>
          </p:nvCxnSpPr>
          <p:spPr>
            <a:xfrm flipV="1">
              <a:off x="7063220" y="1648272"/>
              <a:ext cx="129020" cy="8940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351561" y="1758507"/>
              <a:ext cx="96989" cy="8004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H="1">
              <a:off x="7351561" y="1460177"/>
              <a:ext cx="96989" cy="18809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H="1">
              <a:off x="7162800" y="1277838"/>
              <a:ext cx="58880" cy="13716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7162798" y="1662986"/>
              <a:ext cx="2" cy="17539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3605646" y="2343150"/>
            <a:ext cx="452005" cy="348827"/>
            <a:chOff x="4689763" y="2152021"/>
            <a:chExt cx="602673" cy="465102"/>
          </a:xfrm>
        </p:grpSpPr>
        <p:grpSp>
          <p:nvGrpSpPr>
            <p:cNvPr id="281" name="Group 280"/>
            <p:cNvGrpSpPr/>
            <p:nvPr/>
          </p:nvGrpSpPr>
          <p:grpSpPr>
            <a:xfrm>
              <a:off x="4689763" y="2152021"/>
              <a:ext cx="602673" cy="455756"/>
              <a:chOff x="6324596" y="2313819"/>
              <a:chExt cx="602673" cy="455756"/>
            </a:xfrm>
          </p:grpSpPr>
          <p:grpSp>
            <p:nvGrpSpPr>
              <p:cNvPr id="283" name="Group 282"/>
              <p:cNvGrpSpPr/>
              <p:nvPr/>
            </p:nvGrpSpPr>
            <p:grpSpPr>
              <a:xfrm>
                <a:off x="6324596" y="2447798"/>
                <a:ext cx="602673" cy="310340"/>
                <a:chOff x="7063220" y="1370645"/>
                <a:chExt cx="519612" cy="336468"/>
              </a:xfrm>
            </p:grpSpPr>
            <p:cxnSp>
              <p:nvCxnSpPr>
                <p:cNvPr id="286" name="Straight Connector 285"/>
                <p:cNvCxnSpPr/>
                <p:nvPr/>
              </p:nvCxnSpPr>
              <p:spPr>
                <a:xfrm flipV="1">
                  <a:off x="7161157" y="1535874"/>
                  <a:ext cx="129020" cy="8940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H="1">
                  <a:off x="7351562" y="1370645"/>
                  <a:ext cx="231270" cy="9404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063220" y="1377323"/>
                  <a:ext cx="172019" cy="9475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7139678" y="1531715"/>
                  <a:ext cx="2" cy="17539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284" name="Straight Connector 283"/>
              <p:cNvCxnSpPr/>
              <p:nvPr/>
            </p:nvCxnSpPr>
            <p:spPr>
              <a:xfrm flipH="1" flipV="1">
                <a:off x="6718076" y="2681938"/>
                <a:ext cx="205892" cy="8763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a:off x="6735228" y="2313819"/>
                <a:ext cx="188740" cy="1001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p:cNvCxnSpPr/>
            <p:nvPr/>
          </p:nvCxnSpPr>
          <p:spPr>
            <a:xfrm flipV="1">
              <a:off x="5026444" y="2514600"/>
              <a:ext cx="0" cy="1025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90" name="TextBox 289"/>
          <p:cNvSpPr txBox="1"/>
          <p:nvPr/>
        </p:nvSpPr>
        <p:spPr>
          <a:xfrm>
            <a:off x="1405364" y="4029669"/>
            <a:ext cx="2823736" cy="415498"/>
          </a:xfrm>
          <a:prstGeom prst="rect">
            <a:avLst/>
          </a:prstGeom>
          <a:solidFill>
            <a:schemeClr val="bg1">
              <a:lumMod val="85000"/>
            </a:schemeClr>
          </a:solidFill>
          <a:ln w="28575">
            <a:solidFill>
              <a:schemeClr val="tx1"/>
            </a:solidFill>
          </a:ln>
        </p:spPr>
        <p:txBody>
          <a:bodyPr wrap="square" rtlCol="0">
            <a:spAutoFit/>
          </a:bodyPr>
          <a:lstStyle/>
          <a:p>
            <a:pPr algn="ctr" defTabSz="685800"/>
            <a:r>
              <a:rPr lang="en-US" sz="2100" b="1" dirty="0">
                <a:solidFill>
                  <a:prstClr val="black"/>
                </a:solidFill>
                <a:latin typeface="Calibri" panose="020F0502020204030204"/>
              </a:rPr>
              <a:t>pheromone dispersal</a:t>
            </a:r>
          </a:p>
        </p:txBody>
      </p:sp>
    </p:spTree>
    <p:extLst>
      <p:ext uri="{BB962C8B-B14F-4D97-AF65-F5344CB8AC3E}">
        <p14:creationId xmlns:p14="http://schemas.microsoft.com/office/powerpoint/2010/main" val="296664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771650" y="982980"/>
            <a:ext cx="457200" cy="4936047"/>
            <a:chOff x="1406231" y="167640"/>
            <a:chExt cx="609600" cy="6581396"/>
          </a:xfrm>
        </p:grpSpPr>
        <p:grpSp>
          <p:nvGrpSpPr>
            <p:cNvPr id="2" name="Group 1"/>
            <p:cNvGrpSpPr/>
            <p:nvPr/>
          </p:nvGrpSpPr>
          <p:grpSpPr>
            <a:xfrm>
              <a:off x="1406231" y="167640"/>
              <a:ext cx="609600" cy="1034036"/>
              <a:chOff x="838200" y="4056124"/>
              <a:chExt cx="609600" cy="1034036"/>
            </a:xfrm>
          </p:grpSpPr>
          <p:sp>
            <p:nvSpPr>
              <p:cNvPr id="3" name="Isosceles Triangle 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 name="Straight Connector 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406231" y="1655207"/>
              <a:ext cx="609600" cy="1034036"/>
              <a:chOff x="838200" y="4056124"/>
              <a:chExt cx="609600" cy="1034036"/>
            </a:xfrm>
          </p:grpSpPr>
          <p:sp>
            <p:nvSpPr>
              <p:cNvPr id="21" name="Isosceles Triangle 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 name="Straight Connector 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406231" y="3048000"/>
              <a:ext cx="609600" cy="1034036"/>
              <a:chOff x="838200" y="4056124"/>
              <a:chExt cx="609600" cy="1034036"/>
            </a:xfrm>
          </p:grpSpPr>
          <p:sp>
            <p:nvSpPr>
              <p:cNvPr id="24" name="Isosceles Triangle 2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5" name="Straight Connector 2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406231" y="4343400"/>
              <a:ext cx="609600" cy="1034036"/>
              <a:chOff x="838200" y="4056124"/>
              <a:chExt cx="609600" cy="1034036"/>
            </a:xfrm>
          </p:grpSpPr>
          <p:sp>
            <p:nvSpPr>
              <p:cNvPr id="27" name="Isosceles Triangle 2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8" name="Straight Connector 2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406231" y="5715000"/>
              <a:ext cx="609600" cy="1034036"/>
              <a:chOff x="838200" y="4056124"/>
              <a:chExt cx="609600" cy="1034036"/>
            </a:xfrm>
          </p:grpSpPr>
          <p:sp>
            <p:nvSpPr>
              <p:cNvPr id="30" name="Isosceles Triangle 2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31" name="Straight Connector 3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p:nvGrpSpPr>
        <p:grpSpPr>
          <a:xfrm>
            <a:off x="2743200" y="982980"/>
            <a:ext cx="457200" cy="4936047"/>
            <a:chOff x="1406231" y="167640"/>
            <a:chExt cx="609600" cy="6581396"/>
          </a:xfrm>
        </p:grpSpPr>
        <p:grpSp>
          <p:nvGrpSpPr>
            <p:cNvPr id="34" name="Group 33"/>
            <p:cNvGrpSpPr/>
            <p:nvPr/>
          </p:nvGrpSpPr>
          <p:grpSpPr>
            <a:xfrm>
              <a:off x="1406231" y="167640"/>
              <a:ext cx="609600" cy="1034036"/>
              <a:chOff x="838200" y="4056124"/>
              <a:chExt cx="609600" cy="1034036"/>
            </a:xfrm>
          </p:grpSpPr>
          <p:sp>
            <p:nvSpPr>
              <p:cNvPr id="47" name="Isosceles Triangle 4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8" name="Straight Connector 4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406231" y="1655207"/>
              <a:ext cx="609600" cy="1034036"/>
              <a:chOff x="838200" y="4056124"/>
              <a:chExt cx="609600" cy="1034036"/>
            </a:xfrm>
          </p:grpSpPr>
          <p:sp>
            <p:nvSpPr>
              <p:cNvPr id="45" name="Isosceles Triangle 4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6" name="Straight Connector 4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406231" y="3048000"/>
              <a:ext cx="609600" cy="1034036"/>
              <a:chOff x="838200" y="4056124"/>
              <a:chExt cx="609600" cy="1034036"/>
            </a:xfrm>
          </p:grpSpPr>
          <p:sp>
            <p:nvSpPr>
              <p:cNvPr id="43" name="Isosceles Triangle 4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4" name="Straight Connector 4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406231" y="4343400"/>
              <a:ext cx="609600" cy="1034036"/>
              <a:chOff x="838200" y="4056124"/>
              <a:chExt cx="609600" cy="1034036"/>
            </a:xfrm>
          </p:grpSpPr>
          <p:sp>
            <p:nvSpPr>
              <p:cNvPr id="41" name="Isosceles Triangle 4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2" name="Straight Connector 4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406231" y="5715000"/>
              <a:ext cx="609600" cy="1034036"/>
              <a:chOff x="838200" y="4056124"/>
              <a:chExt cx="609600" cy="1034036"/>
            </a:xfrm>
          </p:grpSpPr>
          <p:sp>
            <p:nvSpPr>
              <p:cNvPr id="39" name="Isosceles Triangle 3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0" name="Straight Connector 3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3714750" y="982980"/>
            <a:ext cx="457200" cy="4936047"/>
            <a:chOff x="1406231" y="167640"/>
            <a:chExt cx="609600" cy="6581396"/>
          </a:xfrm>
        </p:grpSpPr>
        <p:grpSp>
          <p:nvGrpSpPr>
            <p:cNvPr id="50" name="Group 49"/>
            <p:cNvGrpSpPr/>
            <p:nvPr/>
          </p:nvGrpSpPr>
          <p:grpSpPr>
            <a:xfrm>
              <a:off x="1406231" y="167640"/>
              <a:ext cx="609600" cy="1034036"/>
              <a:chOff x="838200" y="4056124"/>
              <a:chExt cx="609600" cy="1034036"/>
            </a:xfrm>
          </p:grpSpPr>
          <p:sp>
            <p:nvSpPr>
              <p:cNvPr id="63" name="Isosceles Triangle 6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4" name="Straight Connector 6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406231" y="1655207"/>
              <a:ext cx="609600" cy="1034036"/>
              <a:chOff x="838200" y="4056124"/>
              <a:chExt cx="609600" cy="1034036"/>
            </a:xfrm>
          </p:grpSpPr>
          <p:sp>
            <p:nvSpPr>
              <p:cNvPr id="61" name="Isosceles Triangle 6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2" name="Straight Connector 6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406231" y="3048000"/>
              <a:ext cx="609600" cy="1034036"/>
              <a:chOff x="838200" y="4056124"/>
              <a:chExt cx="609600" cy="1034036"/>
            </a:xfrm>
          </p:grpSpPr>
          <p:sp>
            <p:nvSpPr>
              <p:cNvPr id="59" name="Isosceles Triangle 5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0" name="Straight Connector 5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406231" y="4343400"/>
              <a:ext cx="609600" cy="1034036"/>
              <a:chOff x="838200" y="4056124"/>
              <a:chExt cx="609600" cy="1034036"/>
            </a:xfrm>
          </p:grpSpPr>
          <p:sp>
            <p:nvSpPr>
              <p:cNvPr id="57" name="Isosceles Triangle 5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8" name="Straight Connector 5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406231" y="5715000"/>
              <a:ext cx="609600" cy="1034036"/>
              <a:chOff x="838200" y="4056124"/>
              <a:chExt cx="609600" cy="1034036"/>
            </a:xfrm>
          </p:grpSpPr>
          <p:sp>
            <p:nvSpPr>
              <p:cNvPr id="55" name="Isosceles Triangle 5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6" name="Straight Connector 5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a:off x="4800600" y="982980"/>
            <a:ext cx="457200" cy="4936047"/>
            <a:chOff x="1406231" y="167640"/>
            <a:chExt cx="609600" cy="6581396"/>
          </a:xfrm>
        </p:grpSpPr>
        <p:grpSp>
          <p:nvGrpSpPr>
            <p:cNvPr id="66" name="Group 65"/>
            <p:cNvGrpSpPr/>
            <p:nvPr/>
          </p:nvGrpSpPr>
          <p:grpSpPr>
            <a:xfrm>
              <a:off x="1406231" y="167640"/>
              <a:ext cx="609600" cy="1034036"/>
              <a:chOff x="838200" y="4056124"/>
              <a:chExt cx="609600" cy="1034036"/>
            </a:xfrm>
          </p:grpSpPr>
          <p:sp>
            <p:nvSpPr>
              <p:cNvPr id="79" name="Isosceles Triangle 7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0" name="Straight Connector 7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1406231" y="1655207"/>
              <a:ext cx="609600" cy="1034036"/>
              <a:chOff x="838200" y="4056124"/>
              <a:chExt cx="609600" cy="1034036"/>
            </a:xfrm>
          </p:grpSpPr>
          <p:sp>
            <p:nvSpPr>
              <p:cNvPr id="77" name="Isosceles Triangle 7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8" name="Straight Connector 7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406231" y="3048000"/>
              <a:ext cx="609600" cy="1034036"/>
              <a:chOff x="838200" y="4056124"/>
              <a:chExt cx="609600" cy="1034036"/>
            </a:xfrm>
          </p:grpSpPr>
          <p:sp>
            <p:nvSpPr>
              <p:cNvPr id="75" name="Isosceles Triangle 7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6" name="Straight Connector 7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406231" y="4343400"/>
              <a:ext cx="609600" cy="1034036"/>
              <a:chOff x="838200" y="4056124"/>
              <a:chExt cx="609600" cy="1034036"/>
            </a:xfrm>
          </p:grpSpPr>
          <p:sp>
            <p:nvSpPr>
              <p:cNvPr id="73" name="Isosceles Triangle 7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4" name="Straight Connector 7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406231" y="5715000"/>
              <a:ext cx="609600" cy="1034036"/>
              <a:chOff x="838200" y="4056124"/>
              <a:chExt cx="609600" cy="1034036"/>
            </a:xfrm>
          </p:grpSpPr>
          <p:sp>
            <p:nvSpPr>
              <p:cNvPr id="71" name="Isosceles Triangle 7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2" name="Straight Connector 7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5886450" y="982980"/>
            <a:ext cx="457200" cy="4936047"/>
            <a:chOff x="1406231" y="167640"/>
            <a:chExt cx="609600" cy="6581396"/>
          </a:xfrm>
        </p:grpSpPr>
        <p:grpSp>
          <p:nvGrpSpPr>
            <p:cNvPr id="82" name="Group 81"/>
            <p:cNvGrpSpPr/>
            <p:nvPr/>
          </p:nvGrpSpPr>
          <p:grpSpPr>
            <a:xfrm>
              <a:off x="1406231" y="167640"/>
              <a:ext cx="609600" cy="1034036"/>
              <a:chOff x="838200" y="4056124"/>
              <a:chExt cx="609600" cy="1034036"/>
            </a:xfrm>
          </p:grpSpPr>
          <p:sp>
            <p:nvSpPr>
              <p:cNvPr id="95" name="Isosceles Triangle 9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6" name="Straight Connector 9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1406231" y="1655207"/>
              <a:ext cx="609600" cy="1034036"/>
              <a:chOff x="838200" y="4056124"/>
              <a:chExt cx="609600" cy="1034036"/>
            </a:xfrm>
          </p:grpSpPr>
          <p:sp>
            <p:nvSpPr>
              <p:cNvPr id="93" name="Isosceles Triangle 9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4" name="Straight Connector 9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1406231" y="3048000"/>
              <a:ext cx="609600" cy="1034036"/>
              <a:chOff x="838200" y="4056124"/>
              <a:chExt cx="609600" cy="1034036"/>
            </a:xfrm>
          </p:grpSpPr>
          <p:sp>
            <p:nvSpPr>
              <p:cNvPr id="91" name="Isosceles Triangle 9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2" name="Straight Connector 9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406231" y="4343400"/>
              <a:ext cx="609600" cy="1034036"/>
              <a:chOff x="838200" y="4056124"/>
              <a:chExt cx="609600" cy="1034036"/>
            </a:xfrm>
          </p:grpSpPr>
          <p:sp>
            <p:nvSpPr>
              <p:cNvPr id="89" name="Isosceles Triangle 8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0" name="Straight Connector 8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406231" y="5715000"/>
              <a:ext cx="609600" cy="1034036"/>
              <a:chOff x="838200" y="4056124"/>
              <a:chExt cx="609600" cy="1034036"/>
            </a:xfrm>
          </p:grpSpPr>
          <p:sp>
            <p:nvSpPr>
              <p:cNvPr id="87" name="Isosceles Triangle 8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8" name="Straight Connector 8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97" name="Group 96"/>
          <p:cNvGrpSpPr/>
          <p:nvPr/>
        </p:nvGrpSpPr>
        <p:grpSpPr>
          <a:xfrm>
            <a:off x="6915150" y="982980"/>
            <a:ext cx="457200" cy="4936047"/>
            <a:chOff x="1406231" y="167640"/>
            <a:chExt cx="609600" cy="6581396"/>
          </a:xfrm>
        </p:grpSpPr>
        <p:grpSp>
          <p:nvGrpSpPr>
            <p:cNvPr id="98" name="Group 97"/>
            <p:cNvGrpSpPr/>
            <p:nvPr/>
          </p:nvGrpSpPr>
          <p:grpSpPr>
            <a:xfrm>
              <a:off x="1406231" y="167640"/>
              <a:ext cx="609600" cy="1034036"/>
              <a:chOff x="838200" y="4056124"/>
              <a:chExt cx="609600" cy="1034036"/>
            </a:xfrm>
          </p:grpSpPr>
          <p:sp>
            <p:nvSpPr>
              <p:cNvPr id="111" name="Isosceles Triangle 11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2" name="Straight Connector 11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406231" y="1655207"/>
              <a:ext cx="609600" cy="1034036"/>
              <a:chOff x="838200" y="4056124"/>
              <a:chExt cx="609600" cy="1034036"/>
            </a:xfrm>
          </p:grpSpPr>
          <p:sp>
            <p:nvSpPr>
              <p:cNvPr id="109" name="Isosceles Triangle 10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0" name="Straight Connector 10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1406231" y="3048000"/>
              <a:ext cx="609600" cy="1034036"/>
              <a:chOff x="838200" y="4056124"/>
              <a:chExt cx="609600" cy="1034036"/>
            </a:xfrm>
          </p:grpSpPr>
          <p:sp>
            <p:nvSpPr>
              <p:cNvPr id="107" name="Isosceles Triangle 10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8" name="Straight Connector 10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1406231" y="4343400"/>
              <a:ext cx="609600" cy="1034036"/>
              <a:chOff x="838200" y="4056124"/>
              <a:chExt cx="609600" cy="1034036"/>
            </a:xfrm>
          </p:grpSpPr>
          <p:sp>
            <p:nvSpPr>
              <p:cNvPr id="105" name="Isosceles Triangle 10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6" name="Straight Connector 10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06231" y="5715000"/>
              <a:ext cx="609600" cy="1034036"/>
              <a:chOff x="838200" y="4056124"/>
              <a:chExt cx="609600" cy="1034036"/>
            </a:xfrm>
          </p:grpSpPr>
          <p:sp>
            <p:nvSpPr>
              <p:cNvPr id="103" name="Isosceles Triangle 10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4" name="Straight Connector 10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sp>
        <p:nvSpPr>
          <p:cNvPr id="113" name="Oval 112"/>
          <p:cNvSpPr/>
          <p:nvPr/>
        </p:nvSpPr>
        <p:spPr>
          <a:xfrm>
            <a:off x="1548247" y="1630757"/>
            <a:ext cx="3205596" cy="2047135"/>
          </a:xfrm>
          <a:prstGeom prst="ellipse">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8247" y="2447781"/>
            <a:ext cx="685800" cy="52337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TextBox 114"/>
          <p:cNvSpPr txBox="1"/>
          <p:nvPr/>
        </p:nvSpPr>
        <p:spPr>
          <a:xfrm>
            <a:off x="1405364" y="4029668"/>
            <a:ext cx="2519798" cy="415498"/>
          </a:xfrm>
          <a:prstGeom prst="rect">
            <a:avLst/>
          </a:prstGeom>
          <a:solidFill>
            <a:schemeClr val="bg1">
              <a:lumMod val="85000"/>
            </a:schemeClr>
          </a:solidFill>
          <a:ln w="28575">
            <a:solidFill>
              <a:schemeClr val="tx1"/>
            </a:solidFill>
          </a:ln>
        </p:spPr>
        <p:txBody>
          <a:bodyPr wrap="square" rtlCol="0">
            <a:spAutoFit/>
          </a:bodyPr>
          <a:lstStyle/>
          <a:p>
            <a:pPr algn="ctr" defTabSz="685800"/>
            <a:r>
              <a:rPr lang="en-US" sz="2100" b="1" dirty="0">
                <a:solidFill>
                  <a:prstClr val="black"/>
                </a:solidFill>
                <a:latin typeface="Calibri" panose="020F0502020204030204"/>
              </a:rPr>
              <a:t>Thinned stand</a:t>
            </a:r>
          </a:p>
        </p:txBody>
      </p:sp>
    </p:spTree>
    <p:extLst>
      <p:ext uri="{BB962C8B-B14F-4D97-AF65-F5344CB8AC3E}">
        <p14:creationId xmlns:p14="http://schemas.microsoft.com/office/powerpoint/2010/main" val="250639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42" t="11339" r="-342"/>
          <a:stretch/>
        </p:blipFill>
        <p:spPr>
          <a:xfrm rot="5400000">
            <a:off x="-579177" y="551075"/>
            <a:ext cx="5143500" cy="3985145"/>
          </a:xfrm>
          <a:prstGeom prst="rect">
            <a:avLst/>
          </a:prstGeom>
          <a:ln>
            <a:solidFill>
              <a:schemeClr val="bg1"/>
            </a:solidFill>
          </a:ln>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985145" y="-28104"/>
            <a:ext cx="5188070" cy="5188070"/>
          </a:xfrm>
          <a:prstGeom prst="rect">
            <a:avLst/>
          </a:prstGeom>
          <a:ln>
            <a:solidFill>
              <a:schemeClr val="bg1"/>
            </a:solidFill>
          </a:ln>
        </p:spPr>
      </p:pic>
      <p:sp>
        <p:nvSpPr>
          <p:cNvPr id="6" name="Rectangle 5"/>
          <p:cNvSpPr/>
          <p:nvPr/>
        </p:nvSpPr>
        <p:spPr>
          <a:xfrm>
            <a:off x="0" y="5115398"/>
            <a:ext cx="9144000" cy="175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9219" y="5395955"/>
            <a:ext cx="2922128" cy="1200329"/>
          </a:xfrm>
          <a:prstGeom prst="rect">
            <a:avLst/>
          </a:prstGeom>
          <a:solidFill>
            <a:schemeClr val="bg1"/>
          </a:solidFill>
          <a:ln>
            <a:noFill/>
          </a:ln>
        </p:spPr>
        <p:txBody>
          <a:bodyPr wrap="square" rtlCol="0">
            <a:spAutoFit/>
          </a:bodyPr>
          <a:lstStyle/>
          <a:p>
            <a:pPr algn="ctr">
              <a:defRPr/>
            </a:pPr>
            <a:r>
              <a:rPr lang="en-US" sz="2400" b="1" u="sng" noProof="0" dirty="0">
                <a:solidFill>
                  <a:srgbClr val="7DCC2E">
                    <a:lumMod val="60000"/>
                    <a:lumOff val="40000"/>
                  </a:srgbClr>
                </a:solidFill>
              </a:rPr>
              <a:t>SPB</a:t>
            </a:r>
            <a:endParaRPr lang="en-US" sz="2400" b="1" noProof="0" dirty="0">
              <a:solidFill>
                <a:srgbClr val="7DCC2E">
                  <a:lumMod val="60000"/>
                  <a:lumOff val="40000"/>
                </a:srgbClr>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p</a:t>
            </a:r>
            <a:r>
              <a:rPr kumimoji="0" lang="en-US" sz="2400" b="1" i="0" u="none" strike="noStrike" kern="1200" cap="none" spc="0" normalizeH="0" baseline="0" dirty="0">
                <a:ln>
                  <a:noFill/>
                </a:ln>
                <a:solidFill>
                  <a:srgbClr val="7DCC2E">
                    <a:lumMod val="60000"/>
                    <a:lumOff val="40000"/>
                  </a:srgbClr>
                </a:solidFill>
                <a:effectLst/>
                <a:uLnTx/>
                <a:uFillTx/>
                <a:latin typeface="Calibri"/>
              </a:rPr>
              <a:t>itch</a:t>
            </a:r>
            <a:r>
              <a:rPr kumimoji="0" lang="en-US" sz="2400" b="1" i="0" u="none" strike="noStrike" kern="1200" cap="none" spc="0" normalizeH="0" dirty="0">
                <a:ln>
                  <a:noFill/>
                </a:ln>
                <a:solidFill>
                  <a:srgbClr val="7DCC2E">
                    <a:lumMod val="60000"/>
                    <a:lumOff val="40000"/>
                  </a:srgbClr>
                </a:solidFill>
                <a:effectLst/>
                <a:uLnTx/>
                <a:uFillTx/>
                <a:latin typeface="Calibri"/>
              </a:rPr>
              <a:t> tubes                 in bark crevices</a:t>
            </a:r>
            <a:endParaRPr kumimoji="0" lang="en-US" sz="2400" b="1" i="0" u="none" strike="noStrike" kern="1200" cap="none" spc="0" normalizeH="0" baseline="0" noProof="0" dirty="0">
              <a:ln>
                <a:noFill/>
              </a:ln>
              <a:solidFill>
                <a:srgbClr val="7DCC2E">
                  <a:lumMod val="60000"/>
                  <a:lumOff val="40000"/>
                </a:srgbClr>
              </a:solidFill>
              <a:effectLst/>
              <a:uLnTx/>
              <a:uFillTx/>
              <a:latin typeface="Calibri"/>
            </a:endParaRPr>
          </a:p>
        </p:txBody>
      </p:sp>
      <p:sp>
        <p:nvSpPr>
          <p:cNvPr id="10" name="TextBox 9"/>
          <p:cNvSpPr txBox="1"/>
          <p:nvPr/>
        </p:nvSpPr>
        <p:spPr>
          <a:xfrm>
            <a:off x="4843450" y="5395955"/>
            <a:ext cx="3066844" cy="1200329"/>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srgbClr val="7DCC2E">
                    <a:lumMod val="60000"/>
                    <a:lumOff val="40000"/>
                  </a:srgbClr>
                </a:solidFill>
                <a:latin typeface="Calibri"/>
              </a:rPr>
              <a:t>engraver beetle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e</a:t>
            </a:r>
            <a:r>
              <a:rPr kumimoji="0" lang="en-US" sz="2400" b="1" i="0" u="none" strike="noStrike" kern="1200" cap="none" spc="0" normalizeH="0" baseline="0" noProof="0" dirty="0" err="1">
                <a:ln>
                  <a:noFill/>
                </a:ln>
                <a:solidFill>
                  <a:srgbClr val="7DCC2E">
                    <a:lumMod val="60000"/>
                    <a:lumOff val="40000"/>
                  </a:srgbClr>
                </a:solidFill>
                <a:effectLst/>
                <a:uLnTx/>
                <a:uFillTx/>
                <a:latin typeface="Calibri"/>
              </a:rPr>
              <a:t>ntrance</a:t>
            </a:r>
            <a:r>
              <a:rPr kumimoji="0" lang="en-US" sz="2400" b="1" i="0" u="none" strike="noStrike" kern="1200" cap="none" spc="0" normalizeH="0" baseline="0" noProof="0" dirty="0">
                <a:ln>
                  <a:noFill/>
                </a:ln>
                <a:solidFill>
                  <a:srgbClr val="7DCC2E">
                    <a:lumMod val="60000"/>
                    <a:lumOff val="40000"/>
                  </a:srgbClr>
                </a:solidFill>
                <a:effectLst/>
                <a:uLnTx/>
                <a:uFillTx/>
                <a:latin typeface="Calibri"/>
              </a:rPr>
              <a:t>/exit holes  on bark plates</a:t>
            </a:r>
          </a:p>
        </p:txBody>
      </p:sp>
    </p:spTree>
    <p:extLst>
      <p:ext uri="{BB962C8B-B14F-4D97-AF65-F5344CB8AC3E}">
        <p14:creationId xmlns:p14="http://schemas.microsoft.com/office/powerpoint/2010/main" val="28858528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771650" y="982980"/>
            <a:ext cx="457200" cy="4936047"/>
            <a:chOff x="1406231" y="167640"/>
            <a:chExt cx="609600" cy="6581396"/>
          </a:xfrm>
        </p:grpSpPr>
        <p:grpSp>
          <p:nvGrpSpPr>
            <p:cNvPr id="2" name="Group 1"/>
            <p:cNvGrpSpPr/>
            <p:nvPr/>
          </p:nvGrpSpPr>
          <p:grpSpPr>
            <a:xfrm>
              <a:off x="1406231" y="167640"/>
              <a:ext cx="609600" cy="1034036"/>
              <a:chOff x="838200" y="4056124"/>
              <a:chExt cx="609600" cy="1034036"/>
            </a:xfrm>
          </p:grpSpPr>
          <p:sp>
            <p:nvSpPr>
              <p:cNvPr id="3" name="Isosceles Triangle 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 name="Straight Connector 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406231" y="1655207"/>
              <a:ext cx="609600" cy="1034036"/>
              <a:chOff x="838200" y="4056124"/>
              <a:chExt cx="609600" cy="1034036"/>
            </a:xfrm>
          </p:grpSpPr>
          <p:sp>
            <p:nvSpPr>
              <p:cNvPr id="21" name="Isosceles Triangle 2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2" name="Straight Connector 2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406231" y="3048000"/>
              <a:ext cx="609600" cy="1034036"/>
              <a:chOff x="838200" y="4056124"/>
              <a:chExt cx="609600" cy="1034036"/>
            </a:xfrm>
          </p:grpSpPr>
          <p:sp>
            <p:nvSpPr>
              <p:cNvPr id="24" name="Isosceles Triangle 2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5" name="Straight Connector 2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406231" y="4343400"/>
              <a:ext cx="609600" cy="1034036"/>
              <a:chOff x="838200" y="4056124"/>
              <a:chExt cx="609600" cy="1034036"/>
            </a:xfrm>
          </p:grpSpPr>
          <p:sp>
            <p:nvSpPr>
              <p:cNvPr id="27" name="Isosceles Triangle 2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28" name="Straight Connector 2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406231" y="5715000"/>
              <a:ext cx="609600" cy="1034036"/>
              <a:chOff x="838200" y="4056124"/>
              <a:chExt cx="609600" cy="1034036"/>
            </a:xfrm>
          </p:grpSpPr>
          <p:sp>
            <p:nvSpPr>
              <p:cNvPr id="30" name="Isosceles Triangle 2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31" name="Straight Connector 3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p:nvGrpSpPr>
        <p:grpSpPr>
          <a:xfrm>
            <a:off x="2743200" y="982980"/>
            <a:ext cx="457200" cy="4936047"/>
            <a:chOff x="1406231" y="167640"/>
            <a:chExt cx="609600" cy="6581396"/>
          </a:xfrm>
        </p:grpSpPr>
        <p:grpSp>
          <p:nvGrpSpPr>
            <p:cNvPr id="34" name="Group 33"/>
            <p:cNvGrpSpPr/>
            <p:nvPr/>
          </p:nvGrpSpPr>
          <p:grpSpPr>
            <a:xfrm>
              <a:off x="1406231" y="167640"/>
              <a:ext cx="609600" cy="1034036"/>
              <a:chOff x="838200" y="4056124"/>
              <a:chExt cx="609600" cy="1034036"/>
            </a:xfrm>
          </p:grpSpPr>
          <p:sp>
            <p:nvSpPr>
              <p:cNvPr id="47" name="Isosceles Triangle 4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8" name="Straight Connector 4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406231" y="1655207"/>
              <a:ext cx="609600" cy="1034036"/>
              <a:chOff x="838200" y="4056124"/>
              <a:chExt cx="609600" cy="1034036"/>
            </a:xfrm>
          </p:grpSpPr>
          <p:sp>
            <p:nvSpPr>
              <p:cNvPr id="45" name="Isosceles Triangle 4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6" name="Straight Connector 4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406231" y="3048000"/>
              <a:ext cx="609600" cy="1034036"/>
              <a:chOff x="838200" y="4056124"/>
              <a:chExt cx="609600" cy="1034036"/>
            </a:xfrm>
          </p:grpSpPr>
          <p:sp>
            <p:nvSpPr>
              <p:cNvPr id="43" name="Isosceles Triangle 4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4" name="Straight Connector 4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406231" y="4343400"/>
              <a:ext cx="609600" cy="1034036"/>
              <a:chOff x="838200" y="4056124"/>
              <a:chExt cx="609600" cy="1034036"/>
            </a:xfrm>
          </p:grpSpPr>
          <p:sp>
            <p:nvSpPr>
              <p:cNvPr id="41" name="Isosceles Triangle 4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2" name="Straight Connector 4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406231" y="5715000"/>
              <a:ext cx="609600" cy="1034036"/>
              <a:chOff x="838200" y="4056124"/>
              <a:chExt cx="609600" cy="1034036"/>
            </a:xfrm>
          </p:grpSpPr>
          <p:sp>
            <p:nvSpPr>
              <p:cNvPr id="39" name="Isosceles Triangle 3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40" name="Straight Connector 3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3714750" y="982980"/>
            <a:ext cx="457200" cy="4936047"/>
            <a:chOff x="1406231" y="167640"/>
            <a:chExt cx="609600" cy="6581396"/>
          </a:xfrm>
        </p:grpSpPr>
        <p:grpSp>
          <p:nvGrpSpPr>
            <p:cNvPr id="50" name="Group 49"/>
            <p:cNvGrpSpPr/>
            <p:nvPr/>
          </p:nvGrpSpPr>
          <p:grpSpPr>
            <a:xfrm>
              <a:off x="1406231" y="167640"/>
              <a:ext cx="609600" cy="1034036"/>
              <a:chOff x="838200" y="4056124"/>
              <a:chExt cx="609600" cy="1034036"/>
            </a:xfrm>
          </p:grpSpPr>
          <p:sp>
            <p:nvSpPr>
              <p:cNvPr id="63" name="Isosceles Triangle 6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4" name="Straight Connector 6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406231" y="1655207"/>
              <a:ext cx="609600" cy="1034036"/>
              <a:chOff x="838200" y="4056124"/>
              <a:chExt cx="609600" cy="1034036"/>
            </a:xfrm>
          </p:grpSpPr>
          <p:sp>
            <p:nvSpPr>
              <p:cNvPr id="61" name="Isosceles Triangle 6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2" name="Straight Connector 6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406231" y="3048000"/>
              <a:ext cx="609600" cy="1034036"/>
              <a:chOff x="838200" y="4056124"/>
              <a:chExt cx="609600" cy="1034036"/>
            </a:xfrm>
          </p:grpSpPr>
          <p:sp>
            <p:nvSpPr>
              <p:cNvPr id="59" name="Isosceles Triangle 5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60" name="Straight Connector 5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406231" y="4343400"/>
              <a:ext cx="609600" cy="1034036"/>
              <a:chOff x="838200" y="4056124"/>
              <a:chExt cx="609600" cy="1034036"/>
            </a:xfrm>
          </p:grpSpPr>
          <p:sp>
            <p:nvSpPr>
              <p:cNvPr id="57" name="Isosceles Triangle 5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8" name="Straight Connector 5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406231" y="5715000"/>
              <a:ext cx="609600" cy="1034036"/>
              <a:chOff x="838200" y="4056124"/>
              <a:chExt cx="609600" cy="1034036"/>
            </a:xfrm>
          </p:grpSpPr>
          <p:sp>
            <p:nvSpPr>
              <p:cNvPr id="55" name="Isosceles Triangle 5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56" name="Straight Connector 5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a:off x="4800600" y="982980"/>
            <a:ext cx="457200" cy="4936047"/>
            <a:chOff x="1406231" y="167640"/>
            <a:chExt cx="609600" cy="6581396"/>
          </a:xfrm>
        </p:grpSpPr>
        <p:grpSp>
          <p:nvGrpSpPr>
            <p:cNvPr id="66" name="Group 65"/>
            <p:cNvGrpSpPr/>
            <p:nvPr/>
          </p:nvGrpSpPr>
          <p:grpSpPr>
            <a:xfrm>
              <a:off x="1406231" y="167640"/>
              <a:ext cx="609600" cy="1034036"/>
              <a:chOff x="838200" y="4056124"/>
              <a:chExt cx="609600" cy="1034036"/>
            </a:xfrm>
          </p:grpSpPr>
          <p:sp>
            <p:nvSpPr>
              <p:cNvPr id="79" name="Isosceles Triangle 7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0" name="Straight Connector 7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1406231" y="1655207"/>
              <a:ext cx="609600" cy="1034036"/>
              <a:chOff x="838200" y="4056124"/>
              <a:chExt cx="609600" cy="1034036"/>
            </a:xfrm>
          </p:grpSpPr>
          <p:sp>
            <p:nvSpPr>
              <p:cNvPr id="77" name="Isosceles Triangle 7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8" name="Straight Connector 7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406231" y="3048000"/>
              <a:ext cx="609600" cy="1034036"/>
              <a:chOff x="838200" y="4056124"/>
              <a:chExt cx="609600" cy="1034036"/>
            </a:xfrm>
          </p:grpSpPr>
          <p:sp>
            <p:nvSpPr>
              <p:cNvPr id="75" name="Isosceles Triangle 7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6" name="Straight Connector 7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406231" y="4343400"/>
              <a:ext cx="609600" cy="1034036"/>
              <a:chOff x="838200" y="4056124"/>
              <a:chExt cx="609600" cy="1034036"/>
            </a:xfrm>
          </p:grpSpPr>
          <p:sp>
            <p:nvSpPr>
              <p:cNvPr id="73" name="Isosceles Triangle 7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4" name="Straight Connector 7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406231" y="5715000"/>
              <a:ext cx="609600" cy="1034036"/>
              <a:chOff x="838200" y="4056124"/>
              <a:chExt cx="609600" cy="1034036"/>
            </a:xfrm>
          </p:grpSpPr>
          <p:sp>
            <p:nvSpPr>
              <p:cNvPr id="71" name="Isosceles Triangle 7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72" name="Straight Connector 7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5886450" y="982980"/>
            <a:ext cx="457200" cy="4936047"/>
            <a:chOff x="1406231" y="167640"/>
            <a:chExt cx="609600" cy="6581396"/>
          </a:xfrm>
        </p:grpSpPr>
        <p:grpSp>
          <p:nvGrpSpPr>
            <p:cNvPr id="82" name="Group 81"/>
            <p:cNvGrpSpPr/>
            <p:nvPr/>
          </p:nvGrpSpPr>
          <p:grpSpPr>
            <a:xfrm>
              <a:off x="1406231" y="167640"/>
              <a:ext cx="609600" cy="1034036"/>
              <a:chOff x="838200" y="4056124"/>
              <a:chExt cx="609600" cy="1034036"/>
            </a:xfrm>
          </p:grpSpPr>
          <p:sp>
            <p:nvSpPr>
              <p:cNvPr id="95" name="Isosceles Triangle 9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6" name="Straight Connector 9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1406231" y="1655207"/>
              <a:ext cx="609600" cy="1034036"/>
              <a:chOff x="838200" y="4056124"/>
              <a:chExt cx="609600" cy="1034036"/>
            </a:xfrm>
          </p:grpSpPr>
          <p:sp>
            <p:nvSpPr>
              <p:cNvPr id="93" name="Isosceles Triangle 9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4" name="Straight Connector 9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1406231" y="3048000"/>
              <a:ext cx="609600" cy="1034036"/>
              <a:chOff x="838200" y="4056124"/>
              <a:chExt cx="609600" cy="1034036"/>
            </a:xfrm>
          </p:grpSpPr>
          <p:sp>
            <p:nvSpPr>
              <p:cNvPr id="91" name="Isosceles Triangle 9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2" name="Straight Connector 9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406231" y="4343400"/>
              <a:ext cx="609600" cy="1034036"/>
              <a:chOff x="838200" y="4056124"/>
              <a:chExt cx="609600" cy="1034036"/>
            </a:xfrm>
          </p:grpSpPr>
          <p:sp>
            <p:nvSpPr>
              <p:cNvPr id="89" name="Isosceles Triangle 8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90" name="Straight Connector 8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406231" y="5715000"/>
              <a:ext cx="609600" cy="1034036"/>
              <a:chOff x="838200" y="4056124"/>
              <a:chExt cx="609600" cy="1034036"/>
            </a:xfrm>
          </p:grpSpPr>
          <p:sp>
            <p:nvSpPr>
              <p:cNvPr id="87" name="Isosceles Triangle 8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88" name="Straight Connector 8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grpSp>
        <p:nvGrpSpPr>
          <p:cNvPr id="97" name="Group 96"/>
          <p:cNvGrpSpPr/>
          <p:nvPr/>
        </p:nvGrpSpPr>
        <p:grpSpPr>
          <a:xfrm>
            <a:off x="6915150" y="982980"/>
            <a:ext cx="457200" cy="4936047"/>
            <a:chOff x="1406231" y="167640"/>
            <a:chExt cx="609600" cy="6581396"/>
          </a:xfrm>
        </p:grpSpPr>
        <p:grpSp>
          <p:nvGrpSpPr>
            <p:cNvPr id="98" name="Group 97"/>
            <p:cNvGrpSpPr/>
            <p:nvPr/>
          </p:nvGrpSpPr>
          <p:grpSpPr>
            <a:xfrm>
              <a:off x="1406231" y="167640"/>
              <a:ext cx="609600" cy="1034036"/>
              <a:chOff x="838200" y="4056124"/>
              <a:chExt cx="609600" cy="1034036"/>
            </a:xfrm>
          </p:grpSpPr>
          <p:sp>
            <p:nvSpPr>
              <p:cNvPr id="111" name="Isosceles Triangle 11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2" name="Straight Connector 11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406231" y="1655207"/>
              <a:ext cx="609600" cy="1034036"/>
              <a:chOff x="838200" y="4056124"/>
              <a:chExt cx="609600" cy="1034036"/>
            </a:xfrm>
          </p:grpSpPr>
          <p:sp>
            <p:nvSpPr>
              <p:cNvPr id="109" name="Isosceles Triangle 10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10" name="Straight Connector 10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1406231" y="3048000"/>
              <a:ext cx="609600" cy="1034036"/>
              <a:chOff x="838200" y="4056124"/>
              <a:chExt cx="609600" cy="1034036"/>
            </a:xfrm>
          </p:grpSpPr>
          <p:sp>
            <p:nvSpPr>
              <p:cNvPr id="107" name="Isosceles Triangle 10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8" name="Straight Connector 10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1406231" y="4343400"/>
              <a:ext cx="609600" cy="1034036"/>
              <a:chOff x="838200" y="4056124"/>
              <a:chExt cx="609600" cy="1034036"/>
            </a:xfrm>
          </p:grpSpPr>
          <p:sp>
            <p:nvSpPr>
              <p:cNvPr id="105" name="Isosceles Triangle 10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6" name="Straight Connector 10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06231" y="5715000"/>
              <a:ext cx="609600" cy="1034036"/>
              <a:chOff x="838200" y="4056124"/>
              <a:chExt cx="609600" cy="1034036"/>
            </a:xfrm>
          </p:grpSpPr>
          <p:sp>
            <p:nvSpPr>
              <p:cNvPr id="103" name="Isosceles Triangle 10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a:solidFill>
                    <a:prstClr val="white"/>
                  </a:solidFill>
                  <a:latin typeface="Calibri" panose="020F0502020204030204"/>
                </a:endParaRPr>
              </a:p>
            </p:txBody>
          </p:sp>
          <p:cxnSp>
            <p:nvCxnSpPr>
              <p:cNvPr id="104" name="Straight Connector 10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sp>
        <p:nvSpPr>
          <p:cNvPr id="113" name="Oval 112"/>
          <p:cNvSpPr/>
          <p:nvPr/>
        </p:nvSpPr>
        <p:spPr>
          <a:xfrm>
            <a:off x="1548247" y="798627"/>
            <a:ext cx="6452753" cy="4151111"/>
          </a:xfrm>
          <a:prstGeom prst="ellipse">
            <a:avLst/>
          </a:pr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8247" y="2447781"/>
            <a:ext cx="685800" cy="52337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TextBox 114"/>
          <p:cNvSpPr txBox="1"/>
          <p:nvPr/>
        </p:nvSpPr>
        <p:spPr>
          <a:xfrm>
            <a:off x="1143001" y="4962005"/>
            <a:ext cx="2823736" cy="738664"/>
          </a:xfrm>
          <a:prstGeom prst="rect">
            <a:avLst/>
          </a:prstGeom>
          <a:solidFill>
            <a:schemeClr val="bg1">
              <a:lumMod val="85000"/>
            </a:schemeClr>
          </a:solidFill>
          <a:ln w="28575">
            <a:solidFill>
              <a:schemeClr val="tx1"/>
            </a:solidFill>
          </a:ln>
        </p:spPr>
        <p:txBody>
          <a:bodyPr wrap="square" rtlCol="0">
            <a:spAutoFit/>
          </a:bodyPr>
          <a:lstStyle/>
          <a:p>
            <a:pPr algn="ctr" defTabSz="685800"/>
            <a:r>
              <a:rPr lang="en-US" sz="2100" b="1" dirty="0">
                <a:solidFill>
                  <a:prstClr val="black"/>
                </a:solidFill>
                <a:latin typeface="Calibri" panose="020F0502020204030204"/>
              </a:rPr>
              <a:t>pheromone dispersal</a:t>
            </a:r>
          </a:p>
          <a:p>
            <a:pPr algn="ctr" defTabSz="685800"/>
            <a:r>
              <a:rPr lang="en-US" sz="2100" b="1" dirty="0">
                <a:solidFill>
                  <a:prstClr val="black"/>
                </a:solidFill>
                <a:latin typeface="Calibri" panose="020F0502020204030204"/>
              </a:rPr>
              <a:t> in a thinned stand</a:t>
            </a:r>
          </a:p>
        </p:txBody>
      </p:sp>
      <p:sp>
        <p:nvSpPr>
          <p:cNvPr id="116" name="TextBox 115"/>
          <p:cNvSpPr txBox="1"/>
          <p:nvPr/>
        </p:nvSpPr>
        <p:spPr>
          <a:xfrm>
            <a:off x="5886450" y="344400"/>
            <a:ext cx="2954918" cy="415498"/>
          </a:xfrm>
          <a:prstGeom prst="rect">
            <a:avLst/>
          </a:prstGeom>
          <a:solidFill>
            <a:schemeClr val="bg1">
              <a:lumMod val="85000"/>
            </a:schemeClr>
          </a:solidFill>
          <a:ln w="28575">
            <a:solidFill>
              <a:schemeClr val="tx1"/>
            </a:solidFill>
          </a:ln>
        </p:spPr>
        <p:txBody>
          <a:bodyPr wrap="square" rtlCol="0">
            <a:spAutoFit/>
          </a:bodyPr>
          <a:lstStyle/>
          <a:p>
            <a:pPr algn="ctr" defTabSz="685800"/>
            <a:r>
              <a:rPr lang="en-US" sz="2100" b="1" dirty="0">
                <a:solidFill>
                  <a:prstClr val="black"/>
                </a:solidFill>
                <a:latin typeface="Calibri" panose="020F0502020204030204"/>
              </a:rPr>
              <a:t>Thin pine stands</a:t>
            </a:r>
          </a:p>
        </p:txBody>
      </p:sp>
    </p:spTree>
    <p:extLst>
      <p:ext uri="{BB962C8B-B14F-4D97-AF65-F5344CB8AC3E}">
        <p14:creationId xmlns:p14="http://schemas.microsoft.com/office/powerpoint/2010/main" val="2387398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331" y="1780025"/>
            <a:ext cx="7668328" cy="4932984"/>
          </a:xfrm>
          <a:noFill/>
          <a:ln>
            <a:noFill/>
          </a:ln>
          <a:effectLst>
            <a:outerShdw blurRad="50800" dist="38100" dir="2700000" algn="tl" rotWithShape="0">
              <a:prstClr val="black">
                <a:alpha val="40000"/>
              </a:prstClr>
            </a:outerShdw>
          </a:effectLst>
        </p:spPr>
        <p:txBody>
          <a:bodyPr vert="horz" lIns="91440" tIns="45720" rIns="91440" bIns="45720" rtlCol="0" anchor="t">
            <a:normAutofit/>
          </a:bodyPr>
          <a:lstStyle/>
          <a:p>
            <a:pPr lvl="1">
              <a:lnSpc>
                <a:spcPct val="100000"/>
              </a:lnSpc>
              <a:spcBef>
                <a:spcPts val="600"/>
              </a:spcBef>
            </a:pPr>
            <a:r>
              <a:rPr lang="en-US" sz="2400" b="1" dirty="0"/>
              <a:t>Maintain healthy stands </a:t>
            </a:r>
          </a:p>
          <a:p>
            <a:pPr lvl="2">
              <a:lnSpc>
                <a:spcPct val="100000"/>
              </a:lnSpc>
              <a:spcBef>
                <a:spcPts val="600"/>
              </a:spcBef>
            </a:pPr>
            <a:r>
              <a:rPr lang="en-US" sz="2100" b="1" dirty="0"/>
              <a:t>Thin at the proper times</a:t>
            </a:r>
            <a:endParaRPr lang="en-US" sz="2400" b="1" dirty="0"/>
          </a:p>
          <a:p>
            <a:pPr lvl="1">
              <a:lnSpc>
                <a:spcPct val="100000"/>
              </a:lnSpc>
              <a:spcBef>
                <a:spcPts val="600"/>
              </a:spcBef>
            </a:pPr>
            <a:r>
              <a:rPr lang="en-US" sz="2400" b="1" dirty="0"/>
              <a:t>Do not cause additional stress to trees</a:t>
            </a:r>
          </a:p>
          <a:p>
            <a:pPr lvl="2">
              <a:lnSpc>
                <a:spcPct val="100000"/>
              </a:lnSpc>
              <a:spcBef>
                <a:spcPts val="600"/>
              </a:spcBef>
            </a:pPr>
            <a:r>
              <a:rPr lang="en-US" sz="2100" b="1" dirty="0"/>
              <a:t>Avoid soil compaction</a:t>
            </a:r>
          </a:p>
          <a:p>
            <a:pPr lvl="2">
              <a:lnSpc>
                <a:spcPct val="100000"/>
              </a:lnSpc>
              <a:spcBef>
                <a:spcPts val="600"/>
              </a:spcBef>
            </a:pPr>
            <a:r>
              <a:rPr lang="en-US" sz="2000" b="1" dirty="0"/>
              <a:t>Remove slash and damaged trees after a thinning</a:t>
            </a:r>
          </a:p>
          <a:p>
            <a:pPr lvl="2">
              <a:lnSpc>
                <a:spcPct val="100000"/>
              </a:lnSpc>
              <a:spcBef>
                <a:spcPts val="600"/>
              </a:spcBef>
            </a:pPr>
            <a:r>
              <a:rPr lang="en-US" sz="2000" b="1" dirty="0"/>
              <a:t>Be very careful about burning and                                                      thinning during a drought</a:t>
            </a:r>
            <a:endParaRPr lang="en-US" sz="2100" b="1" dirty="0"/>
          </a:p>
          <a:p>
            <a:pPr lvl="1">
              <a:lnSpc>
                <a:spcPct val="100000"/>
              </a:lnSpc>
              <a:spcBef>
                <a:spcPts val="600"/>
              </a:spcBef>
            </a:pPr>
            <a:r>
              <a:rPr lang="en-US" sz="2400" b="1" dirty="0"/>
              <a:t>Have a management plan                                                          prepared by a registered forester</a:t>
            </a:r>
          </a:p>
          <a:p>
            <a:pPr lvl="1">
              <a:lnSpc>
                <a:spcPct val="100000"/>
              </a:lnSpc>
              <a:spcBef>
                <a:spcPts val="600"/>
              </a:spcBef>
            </a:pPr>
            <a:r>
              <a:rPr lang="en-US" sz="2400" b="1" dirty="0"/>
              <a:t>Monitor your pine stands</a:t>
            </a:r>
          </a:p>
          <a:p>
            <a:pPr lvl="1">
              <a:lnSpc>
                <a:spcPct val="100000"/>
              </a:lnSpc>
              <a:spcBef>
                <a:spcPts val="600"/>
              </a:spcBef>
            </a:pPr>
            <a:endParaRPr lang="en-US" sz="2400" b="1" dirty="0"/>
          </a:p>
        </p:txBody>
      </p:sp>
      <p:grpSp>
        <p:nvGrpSpPr>
          <p:cNvPr id="10" name="Group 9"/>
          <p:cNvGrpSpPr/>
          <p:nvPr/>
        </p:nvGrpSpPr>
        <p:grpSpPr>
          <a:xfrm>
            <a:off x="5135417" y="4082473"/>
            <a:ext cx="4022419" cy="2793350"/>
            <a:chOff x="4865623" y="4034060"/>
            <a:chExt cx="4292214" cy="2841763"/>
          </a:xfrm>
        </p:grpSpPr>
        <p:grpSp>
          <p:nvGrpSpPr>
            <p:cNvPr id="8" name="Group 7"/>
            <p:cNvGrpSpPr/>
            <p:nvPr/>
          </p:nvGrpSpPr>
          <p:grpSpPr>
            <a:xfrm>
              <a:off x="4883967" y="4034060"/>
              <a:ext cx="4273870" cy="2823940"/>
              <a:chOff x="7044377" y="2391914"/>
              <a:chExt cx="4762500" cy="3882499"/>
            </a:xfrm>
          </p:grpSpPr>
          <p:pic>
            <p:nvPicPr>
              <p:cNvPr id="5" name="Picture 4"/>
              <p:cNvPicPr>
                <a:picLocks noChangeAspect="1"/>
              </p:cNvPicPr>
              <p:nvPr/>
            </p:nvPicPr>
            <p:blipFill>
              <a:blip r:embed="rId3"/>
              <a:stretch>
                <a:fillRect/>
              </a:stretch>
            </p:blipFill>
            <p:spPr>
              <a:xfrm>
                <a:off x="7044377" y="3312138"/>
                <a:ext cx="4762500" cy="2962275"/>
              </a:xfrm>
              <a:prstGeom prst="rect">
                <a:avLst/>
              </a:prstGeom>
              <a:ln>
                <a:solidFill>
                  <a:schemeClr val="bg1"/>
                </a:solidFill>
              </a:ln>
            </p:spPr>
          </p:pic>
          <p:sp>
            <p:nvSpPr>
              <p:cNvPr id="2" name="TextBox 1"/>
              <p:cNvSpPr txBox="1"/>
              <p:nvPr/>
            </p:nvSpPr>
            <p:spPr>
              <a:xfrm>
                <a:off x="7445829" y="2391914"/>
                <a:ext cx="3733800" cy="817913"/>
              </a:xfrm>
              <a:prstGeom prst="rect">
                <a:avLst/>
              </a:prstGeom>
              <a:noFill/>
            </p:spPr>
            <p:txBody>
              <a:bodyPr wrap="square" rtlCol="0">
                <a:spAutoFit/>
              </a:bodyPr>
              <a:lstStyle/>
              <a:p>
                <a:r>
                  <a:rPr lang="en-US" sz="1600" b="1" dirty="0"/>
                  <a:t>The conditions we can change…..</a:t>
                </a:r>
              </a:p>
              <a:p>
                <a:r>
                  <a:rPr lang="en-US" sz="1600" b="1" dirty="0"/>
                  <a:t>We cannot change the weather.</a:t>
                </a:r>
              </a:p>
            </p:txBody>
          </p:sp>
        </p:grpSp>
        <p:sp>
          <p:nvSpPr>
            <p:cNvPr id="9" name="TextBox 8"/>
            <p:cNvSpPr txBox="1"/>
            <p:nvPr/>
          </p:nvSpPr>
          <p:spPr>
            <a:xfrm>
              <a:off x="4865623" y="6629602"/>
              <a:ext cx="1997663" cy="246221"/>
            </a:xfrm>
            <a:prstGeom prst="rect">
              <a:avLst/>
            </a:prstGeom>
            <a:noFill/>
          </p:spPr>
          <p:txBody>
            <a:bodyPr wrap="none" rtlCol="0">
              <a:spAutoFit/>
            </a:bodyPr>
            <a:lstStyle/>
            <a:p>
              <a:r>
                <a:rPr lang="en-US" sz="1000" b="1" dirty="0"/>
                <a:t>http://favim.com/image/349848/</a:t>
              </a:r>
            </a:p>
          </p:txBody>
        </p:sp>
      </p:grpSp>
      <p:sp>
        <p:nvSpPr>
          <p:cNvPr id="7" name="Title 5"/>
          <p:cNvSpPr txBox="1">
            <a:spLocks/>
          </p:cNvSpPr>
          <p:nvPr/>
        </p:nvSpPr>
        <p:spPr>
          <a:xfrm>
            <a:off x="-762000" y="354245"/>
            <a:ext cx="10515600" cy="1325563"/>
          </a:xfrm>
          <a:prstGeom prst="rect">
            <a:avLst/>
          </a:prstGeom>
          <a:noFill/>
          <a:ln>
            <a:no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4">
                    <a:lumMod val="60000"/>
                    <a:lumOff val="40000"/>
                  </a:schemeClr>
                </a:solidFill>
                <a:latin typeface="Calibri" panose="020F0502020204030204"/>
              </a:rPr>
              <a:t>Management Recommendations</a:t>
            </a:r>
          </a:p>
        </p:txBody>
      </p:sp>
    </p:spTree>
    <p:extLst>
      <p:ext uri="{BB962C8B-B14F-4D97-AF65-F5344CB8AC3E}">
        <p14:creationId xmlns:p14="http://schemas.microsoft.com/office/powerpoint/2010/main" val="25645042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515134" y="409258"/>
            <a:ext cx="7886700" cy="994172"/>
          </a:xfrm>
          <a:prstGeom prst="rect">
            <a:avLst/>
          </a:prstGeom>
          <a:noFill/>
          <a:ln>
            <a:noFill/>
          </a:ln>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DCC2E">
                    <a:lumMod val="60000"/>
                    <a:lumOff val="40000"/>
                  </a:srgbClr>
                </a:solidFill>
                <a:latin typeface="Calibri" panose="020F0502020204030204"/>
              </a:rPr>
              <a:t>  Georgia Forestry Commission	</a:t>
            </a:r>
          </a:p>
        </p:txBody>
      </p:sp>
      <p:sp>
        <p:nvSpPr>
          <p:cNvPr id="4" name="Title 5"/>
          <p:cNvSpPr txBox="1">
            <a:spLocks/>
          </p:cNvSpPr>
          <p:nvPr/>
        </p:nvSpPr>
        <p:spPr>
          <a:xfrm>
            <a:off x="515134" y="5704174"/>
            <a:ext cx="7886700" cy="994172"/>
          </a:xfrm>
          <a:prstGeom prst="rect">
            <a:avLst/>
          </a:prstGeom>
          <a:noFill/>
          <a:ln>
            <a:noFill/>
          </a:ln>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7DCC2E">
                    <a:lumMod val="60000"/>
                    <a:lumOff val="40000"/>
                  </a:srgbClr>
                </a:solidFill>
                <a:latin typeface="Calibri" panose="020F0502020204030204"/>
              </a:rPr>
              <a:t>County Forester</a:t>
            </a:r>
          </a:p>
          <a:p>
            <a:pPr algn="ctr"/>
            <a:r>
              <a:rPr lang="en-US" sz="1600" b="1" dirty="0">
                <a:solidFill>
                  <a:srgbClr val="7DCC2E">
                    <a:lumMod val="60000"/>
                    <a:lumOff val="40000"/>
                  </a:srgbClr>
                </a:solidFill>
                <a:latin typeface="Calibri" panose="020F0502020204030204"/>
              </a:rPr>
              <a:t>http://www.gfc.state.ga.us/about-us/contact-us/county-units/index.cfm</a:t>
            </a:r>
          </a:p>
        </p:txBody>
      </p:sp>
      <p:pic>
        <p:nvPicPr>
          <p:cNvPr id="1026" name="Picture 2" descr="Image result for georgia forestry commiss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709" y="1696569"/>
            <a:ext cx="2495550" cy="37433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77231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77" y="687388"/>
            <a:ext cx="4300182" cy="830997"/>
          </a:xfrm>
        </p:spPr>
        <p:txBody>
          <a:bodyPr/>
          <a:lstStyle/>
          <a:p>
            <a:pPr algn="ctr"/>
            <a:r>
              <a:rPr lang="en-US" sz="6000" b="1" dirty="0">
                <a:solidFill>
                  <a:schemeClr val="accent4">
                    <a:lumMod val="60000"/>
                    <a:lumOff val="40000"/>
                  </a:schemeClr>
                </a:solidFill>
              </a:rPr>
              <a:t>Questions?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05641"/>
            <a:ext cx="2862943" cy="664536"/>
          </a:xfrm>
          <a:prstGeom prst="rect">
            <a:avLst/>
          </a:prstGeom>
          <a:ln>
            <a:solidFill>
              <a:schemeClr val="tx1"/>
            </a:solidFill>
          </a:ln>
        </p:spPr>
      </p:pic>
      <p:grpSp>
        <p:nvGrpSpPr>
          <p:cNvPr id="7" name="Group 6"/>
          <p:cNvGrpSpPr/>
          <p:nvPr/>
        </p:nvGrpSpPr>
        <p:grpSpPr>
          <a:xfrm>
            <a:off x="0" y="2430177"/>
            <a:ext cx="9123137" cy="2377442"/>
            <a:chOff x="0" y="2749485"/>
            <a:chExt cx="9123137" cy="2377442"/>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l="9510"/>
            <a:stretch/>
          </p:blipFill>
          <p:spPr>
            <a:xfrm rot="10800000">
              <a:off x="2899754" y="2749486"/>
              <a:ext cx="3276987" cy="2377440"/>
            </a:xfrm>
            <a:prstGeom prst="rect">
              <a:avLst/>
            </a:prstGeom>
            <a:ln w="19050">
              <a:solidFill>
                <a:schemeClr val="bg1"/>
              </a:solidFill>
            </a:ln>
          </p:spPr>
        </p:pic>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val="0"/>
                </a:ext>
              </a:extLst>
            </a:blip>
            <a:srcRect l="29222" t="40224" r="27796" b="15978"/>
            <a:stretch/>
          </p:blipFill>
          <p:spPr>
            <a:xfrm>
              <a:off x="0" y="2749485"/>
              <a:ext cx="3110909" cy="2377442"/>
            </a:xfrm>
            <a:prstGeom prst="rect">
              <a:avLst/>
            </a:prstGeom>
            <a:ln>
              <a:solidFill>
                <a:schemeClr val="bg1"/>
              </a:solidFill>
            </a:ln>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461218" y="2465009"/>
              <a:ext cx="2377441" cy="2946396"/>
            </a:xfrm>
            <a:prstGeom prst="rect">
              <a:avLst/>
            </a:prstGeom>
            <a:ln>
              <a:solidFill>
                <a:schemeClr val="bg1"/>
              </a:solidFill>
            </a:ln>
          </p:spPr>
        </p:pic>
      </p:grpSp>
      <p:pic>
        <p:nvPicPr>
          <p:cNvPr id="3" name="Picture 2"/>
          <p:cNvPicPr>
            <a:picLocks noChangeAspect="1"/>
          </p:cNvPicPr>
          <p:nvPr/>
        </p:nvPicPr>
        <p:blipFill>
          <a:blip r:embed="rId7"/>
          <a:stretch>
            <a:fillRect/>
          </a:stretch>
        </p:blipFill>
        <p:spPr>
          <a:xfrm>
            <a:off x="2873376" y="6205641"/>
            <a:ext cx="2941271" cy="664536"/>
          </a:xfrm>
          <a:prstGeom prst="rect">
            <a:avLst/>
          </a:prstGeom>
        </p:spPr>
      </p:pic>
      <p:sp>
        <p:nvSpPr>
          <p:cNvPr id="11" name="Title 1"/>
          <p:cNvSpPr txBox="1">
            <a:spLocks/>
          </p:cNvSpPr>
          <p:nvPr/>
        </p:nvSpPr>
        <p:spPr>
          <a:xfrm>
            <a:off x="5814647" y="5603168"/>
            <a:ext cx="3308490" cy="1204945"/>
          </a:xfrm>
          <a:prstGeom prst="rect">
            <a:avLst/>
          </a:prstGeom>
        </p:spPr>
        <p:txBody>
          <a:bodyPr vert="horz" wrap="square" lIns="0" tIns="0" rIns="0" bIns="0" rtlCol="0" anchor="t">
            <a:spAutoFit/>
          </a:bodyPr>
          <a:lstStyle>
            <a:lvl1pPr algn="l" defTabSz="685772"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2400" b="1" dirty="0">
                <a:solidFill>
                  <a:schemeClr val="accent4">
                    <a:lumMod val="60000"/>
                    <a:lumOff val="40000"/>
                  </a:schemeClr>
                </a:solidFill>
              </a:rPr>
              <a:t>WSFNR - 17 – 51</a:t>
            </a:r>
          </a:p>
          <a:p>
            <a:pPr algn="ctr"/>
            <a:r>
              <a:rPr lang="en-US" sz="1050" b="1" dirty="0">
                <a:solidFill>
                  <a:schemeClr val="accent4">
                    <a:lumMod val="60000"/>
                    <a:lumOff val="40000"/>
                  </a:schemeClr>
                </a:solidFill>
              </a:rPr>
              <a:t>The University of Georgia </a:t>
            </a:r>
            <a:r>
              <a:rPr lang="en-US" sz="1050" b="1" dirty="0" err="1">
                <a:solidFill>
                  <a:schemeClr val="accent4">
                    <a:lumMod val="60000"/>
                    <a:lumOff val="40000"/>
                  </a:schemeClr>
                </a:solidFill>
              </a:rPr>
              <a:t>Warnell</a:t>
            </a:r>
            <a:r>
              <a:rPr lang="en-US" sz="1050" b="1" dirty="0">
                <a:solidFill>
                  <a:schemeClr val="accent4">
                    <a:lumMod val="60000"/>
                    <a:lumOff val="40000"/>
                  </a:schemeClr>
                </a:solidFill>
              </a:rPr>
              <a:t> School of Forestry and Natural Resources offers educational programs, assistance and materials to all people without regard to race, color, national origin, age, gender or disability</a:t>
            </a:r>
          </a:p>
          <a:p>
            <a:pPr algn="ctr"/>
            <a:r>
              <a:rPr lang="en-US" sz="1050" b="1" dirty="0">
                <a:solidFill>
                  <a:schemeClr val="accent4">
                    <a:lumMod val="60000"/>
                    <a:lumOff val="40000"/>
                  </a:schemeClr>
                </a:solidFill>
              </a:rPr>
              <a:t> </a:t>
            </a:r>
          </a:p>
          <a:p>
            <a:pPr algn="ctr"/>
            <a:r>
              <a:rPr lang="en-US" sz="1050" b="1" dirty="0">
                <a:solidFill>
                  <a:schemeClr val="accent4">
                    <a:lumMod val="60000"/>
                    <a:lumOff val="40000"/>
                  </a:schemeClr>
                </a:solidFill>
              </a:rPr>
              <a:t>The University of Georgia is committed to principles of equal opportunity and affirmative action.</a:t>
            </a:r>
          </a:p>
        </p:txBody>
      </p:sp>
    </p:spTree>
    <p:extLst>
      <p:ext uri="{BB962C8B-B14F-4D97-AF65-F5344CB8AC3E}">
        <p14:creationId xmlns:p14="http://schemas.microsoft.com/office/powerpoint/2010/main" val="21167017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21" r="-321" b="7443"/>
          <a:stretch/>
        </p:blipFill>
        <p:spPr>
          <a:xfrm rot="5400000">
            <a:off x="-199698" y="198552"/>
            <a:ext cx="5160083" cy="4760685"/>
          </a:xfrm>
          <a:prstGeom prst="rect">
            <a:avLst/>
          </a:prstGeom>
          <a:ln>
            <a:solidFill>
              <a:schemeClr val="bg1"/>
            </a:solidFill>
          </a:ln>
        </p:spPr>
      </p:pic>
      <p:sp>
        <p:nvSpPr>
          <p:cNvPr id="7" name="Rectangle 6"/>
          <p:cNvSpPr/>
          <p:nvPr/>
        </p:nvSpPr>
        <p:spPr>
          <a:xfrm>
            <a:off x="0" y="5115398"/>
            <a:ext cx="9144000" cy="175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7036" y="5395955"/>
            <a:ext cx="3240782" cy="1200329"/>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srgbClr val="7DCC2E">
                    <a:lumMod val="60000"/>
                    <a:lumOff val="40000"/>
                  </a:srgbClr>
                </a:solidFill>
                <a:latin typeface="Calibri"/>
              </a:rPr>
              <a:t>SPB</a:t>
            </a:r>
            <a:endParaRPr lang="en-US" sz="2400" b="1" u="sng" noProof="0" dirty="0">
              <a:solidFill>
                <a:srgbClr val="7DCC2E">
                  <a:lumMod val="60000"/>
                  <a:lumOff val="40000"/>
                </a:srgbClr>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p</a:t>
            </a:r>
            <a:r>
              <a:rPr kumimoji="0" lang="en-US" sz="2400" b="1" i="0" u="none" strike="noStrike" kern="1200" cap="none" spc="0" normalizeH="0" baseline="0" dirty="0">
                <a:ln>
                  <a:noFill/>
                </a:ln>
                <a:solidFill>
                  <a:srgbClr val="7DCC2E">
                    <a:lumMod val="60000"/>
                    <a:lumOff val="40000"/>
                  </a:srgbClr>
                </a:solidFill>
                <a:effectLst/>
                <a:uLnTx/>
                <a:uFillTx/>
                <a:latin typeface="Calibri"/>
              </a:rPr>
              <a:t>itch</a:t>
            </a:r>
            <a:r>
              <a:rPr kumimoji="0" lang="en-US" sz="2400" b="1" i="0" u="none" strike="noStrike" kern="1200" cap="none" spc="0" normalizeH="0" dirty="0">
                <a:ln>
                  <a:noFill/>
                </a:ln>
                <a:solidFill>
                  <a:srgbClr val="7DCC2E">
                    <a:lumMod val="60000"/>
                    <a:lumOff val="40000"/>
                  </a:srgbClr>
                </a:solidFill>
                <a:effectLst/>
                <a:uLnTx/>
                <a:uFillTx/>
                <a:latin typeface="Calibri"/>
              </a:rPr>
              <a:t> tubes                 with sap</a:t>
            </a:r>
            <a:endParaRPr kumimoji="0" lang="en-US" sz="2400" b="1" i="0" u="none" strike="noStrike" kern="1200" cap="none" spc="0" normalizeH="0" baseline="0" noProof="0" dirty="0">
              <a:ln>
                <a:noFill/>
              </a:ln>
              <a:solidFill>
                <a:srgbClr val="7DCC2E">
                  <a:lumMod val="60000"/>
                  <a:lumOff val="40000"/>
                </a:srgbClr>
              </a:solidFill>
              <a:effectLst/>
              <a:uLnTx/>
              <a:uFillTx/>
              <a:latin typeface="Calibri"/>
            </a:endParaRPr>
          </a:p>
        </p:txBody>
      </p:sp>
      <p:sp>
        <p:nvSpPr>
          <p:cNvPr id="12" name="TextBox 11"/>
          <p:cNvSpPr txBox="1"/>
          <p:nvPr/>
        </p:nvSpPr>
        <p:spPr>
          <a:xfrm>
            <a:off x="5324792" y="5395955"/>
            <a:ext cx="3402350" cy="1200329"/>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srgbClr val="7DCC2E">
                    <a:lumMod val="60000"/>
                    <a:lumOff val="40000"/>
                  </a:srgbClr>
                </a:solidFill>
                <a:latin typeface="Calibri"/>
              </a:rPr>
              <a:t>black turpentine beetle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l</a:t>
            </a:r>
            <a:r>
              <a:rPr kumimoji="0" lang="en-US" sz="2400" b="1" i="0" u="none" strike="noStrike" kern="1200" cap="none" spc="0" normalizeH="0" baseline="0" noProof="0" dirty="0" err="1">
                <a:ln>
                  <a:noFill/>
                </a:ln>
                <a:solidFill>
                  <a:srgbClr val="7DCC2E">
                    <a:lumMod val="60000"/>
                    <a:lumOff val="40000"/>
                  </a:srgbClr>
                </a:solidFill>
                <a:effectLst/>
                <a:uLnTx/>
                <a:uFillTx/>
                <a:latin typeface="Calibri"/>
              </a:rPr>
              <a:t>arge</a:t>
            </a:r>
            <a:r>
              <a:rPr kumimoji="0" lang="en-US" sz="2400" b="1" i="0" u="none" strike="noStrike" kern="1200" cap="none" spc="0" normalizeH="0" baseline="0" noProof="0" dirty="0">
                <a:ln>
                  <a:noFill/>
                </a:ln>
                <a:solidFill>
                  <a:srgbClr val="7DCC2E">
                    <a:lumMod val="60000"/>
                    <a:lumOff val="40000"/>
                  </a:srgbClr>
                </a:solidFill>
                <a:effectLst/>
                <a:uLnTx/>
                <a:uFillTx/>
                <a:latin typeface="Calibri"/>
              </a:rPr>
              <a:t> pitch tubes            lower on the trunk</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l="6190" t="-510" r="21170" b="1"/>
          <a:stretch/>
        </p:blipFill>
        <p:spPr>
          <a:xfrm>
            <a:off x="4760686" y="-41489"/>
            <a:ext cx="4383314" cy="5160083"/>
          </a:xfrm>
          <a:prstGeom prst="rect">
            <a:avLst/>
          </a:prstGeom>
          <a:ln>
            <a:solidFill>
              <a:schemeClr val="bg1"/>
            </a:solidFill>
          </a:ln>
        </p:spPr>
      </p:pic>
    </p:spTree>
    <p:extLst>
      <p:ext uri="{BB962C8B-B14F-4D97-AF65-F5344CB8AC3E}">
        <p14:creationId xmlns:p14="http://schemas.microsoft.com/office/powerpoint/2010/main" val="10439646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b="14779"/>
          <a:stretch/>
        </p:blipFill>
        <p:spPr>
          <a:xfrm rot="5400000">
            <a:off x="4380593" y="378947"/>
            <a:ext cx="5143500" cy="4383314"/>
          </a:xfrm>
          <a:prstGeom prst="rect">
            <a:avLst/>
          </a:prstGeom>
          <a:ln>
            <a:solidFill>
              <a:schemeClr val="bg1"/>
            </a:solidFill>
          </a:ln>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321" r="-321" b="7443"/>
          <a:stretch/>
        </p:blipFill>
        <p:spPr>
          <a:xfrm rot="5400000">
            <a:off x="-199698" y="198552"/>
            <a:ext cx="5160083" cy="4760685"/>
          </a:xfrm>
          <a:prstGeom prst="rect">
            <a:avLst/>
          </a:prstGeom>
          <a:ln>
            <a:solidFill>
              <a:schemeClr val="bg1"/>
            </a:solidFill>
          </a:ln>
        </p:spPr>
      </p:pic>
      <p:sp>
        <p:nvSpPr>
          <p:cNvPr id="7" name="Rectangle 6"/>
          <p:cNvSpPr/>
          <p:nvPr/>
        </p:nvSpPr>
        <p:spPr>
          <a:xfrm>
            <a:off x="0" y="5115398"/>
            <a:ext cx="9144000" cy="175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18921" y="5395955"/>
            <a:ext cx="3066844" cy="1200329"/>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srgbClr val="7DCC2E">
                    <a:lumMod val="60000"/>
                    <a:lumOff val="40000"/>
                  </a:srgbClr>
                </a:solidFill>
                <a:latin typeface="Calibri"/>
              </a:rPr>
              <a:t>ambrosia beetles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e</a:t>
            </a:r>
            <a:r>
              <a:rPr kumimoji="0" lang="en-US" sz="2400" b="1" i="0" u="none" strike="noStrike" kern="1200" cap="none" spc="0" normalizeH="0" baseline="0" noProof="0" dirty="0" err="1">
                <a:ln>
                  <a:noFill/>
                </a:ln>
                <a:solidFill>
                  <a:srgbClr val="7DCC2E">
                    <a:lumMod val="60000"/>
                    <a:lumOff val="40000"/>
                  </a:srgbClr>
                </a:solidFill>
                <a:effectLst/>
                <a:uLnTx/>
                <a:uFillTx/>
                <a:latin typeface="Calibri"/>
              </a:rPr>
              <a:t>ntrance</a:t>
            </a:r>
            <a:r>
              <a:rPr kumimoji="0" lang="en-US" sz="2400" b="1" i="0" u="none" strike="noStrike" kern="1200" cap="none" spc="0" normalizeH="0" noProof="0" dirty="0">
                <a:ln>
                  <a:noFill/>
                </a:ln>
                <a:solidFill>
                  <a:srgbClr val="7DCC2E">
                    <a:lumMod val="60000"/>
                    <a:lumOff val="40000"/>
                  </a:srgbClr>
                </a:solidFill>
                <a:effectLst/>
                <a:uLnTx/>
                <a:uFillTx/>
                <a:latin typeface="Calibri"/>
              </a:rPr>
              <a:t> holes              with “sawdust”</a:t>
            </a:r>
            <a:endParaRPr kumimoji="0" lang="en-US" sz="2400" b="1" i="0" u="none" strike="noStrike" kern="1200" cap="none" spc="0" normalizeH="0" baseline="0" noProof="0" dirty="0">
              <a:ln>
                <a:noFill/>
              </a:ln>
              <a:solidFill>
                <a:srgbClr val="7DCC2E">
                  <a:lumMod val="60000"/>
                  <a:lumOff val="40000"/>
                </a:srgbClr>
              </a:solidFill>
              <a:effectLst/>
              <a:uLnTx/>
              <a:uFillTx/>
              <a:latin typeface="Calibri"/>
            </a:endParaRPr>
          </a:p>
        </p:txBody>
      </p:sp>
      <p:sp>
        <p:nvSpPr>
          <p:cNvPr id="8" name="TextBox 7"/>
          <p:cNvSpPr txBox="1"/>
          <p:nvPr/>
        </p:nvSpPr>
        <p:spPr>
          <a:xfrm>
            <a:off x="777036" y="5395955"/>
            <a:ext cx="3240782" cy="1200329"/>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srgbClr val="7DCC2E">
                    <a:lumMod val="60000"/>
                    <a:lumOff val="40000"/>
                  </a:srgbClr>
                </a:solidFill>
                <a:latin typeface="Calibri"/>
              </a:rPr>
              <a:t>SPB</a:t>
            </a:r>
            <a:endParaRPr lang="en-US" sz="2400" b="1" u="sng" noProof="0" dirty="0">
              <a:solidFill>
                <a:srgbClr val="7DCC2E">
                  <a:lumMod val="60000"/>
                  <a:lumOff val="40000"/>
                </a:srgbClr>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p</a:t>
            </a:r>
            <a:r>
              <a:rPr kumimoji="0" lang="en-US" sz="2400" b="1" i="0" u="none" strike="noStrike" kern="1200" cap="none" spc="0" normalizeH="0" baseline="0" dirty="0">
                <a:ln>
                  <a:noFill/>
                </a:ln>
                <a:solidFill>
                  <a:srgbClr val="7DCC2E">
                    <a:lumMod val="60000"/>
                    <a:lumOff val="40000"/>
                  </a:srgbClr>
                </a:solidFill>
                <a:effectLst/>
                <a:uLnTx/>
                <a:uFillTx/>
                <a:latin typeface="Calibri"/>
              </a:rPr>
              <a:t>itch</a:t>
            </a:r>
            <a:r>
              <a:rPr kumimoji="0" lang="en-US" sz="2400" b="1" i="0" u="none" strike="noStrike" kern="1200" cap="none" spc="0" normalizeH="0" dirty="0">
                <a:ln>
                  <a:noFill/>
                </a:ln>
                <a:solidFill>
                  <a:srgbClr val="7DCC2E">
                    <a:lumMod val="60000"/>
                    <a:lumOff val="40000"/>
                  </a:srgbClr>
                </a:solidFill>
                <a:effectLst/>
                <a:uLnTx/>
                <a:uFillTx/>
                <a:latin typeface="Calibri"/>
              </a:rPr>
              <a:t> tubes                 with sap</a:t>
            </a:r>
            <a:endParaRPr kumimoji="0" lang="en-US" sz="2400" b="1" i="0" u="none" strike="noStrike" kern="1200" cap="none" spc="0" normalizeH="0" baseline="0" noProof="0" dirty="0">
              <a:ln>
                <a:noFill/>
              </a:ln>
              <a:solidFill>
                <a:srgbClr val="7DCC2E">
                  <a:lumMod val="60000"/>
                  <a:lumOff val="40000"/>
                </a:srgbClr>
              </a:solidFill>
              <a:effectLst/>
              <a:uLnTx/>
              <a:uFillTx/>
              <a:latin typeface="Calibri"/>
            </a:endParaRPr>
          </a:p>
        </p:txBody>
      </p:sp>
    </p:spTree>
    <p:extLst>
      <p:ext uri="{BB962C8B-B14F-4D97-AF65-F5344CB8AC3E}">
        <p14:creationId xmlns:p14="http://schemas.microsoft.com/office/powerpoint/2010/main" val="32241725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9120" y="2086793"/>
            <a:ext cx="4754880" cy="4754880"/>
          </a:xfrm>
          <a:prstGeom prst="rect">
            <a:avLst/>
          </a:prstGeom>
          <a:ln>
            <a:solidFill>
              <a:schemeClr val="bg1"/>
            </a:solidFill>
          </a:ln>
        </p:spPr>
      </p:pic>
      <p:sp>
        <p:nvSpPr>
          <p:cNvPr id="7" name="Content Placeholder 2"/>
          <p:cNvSpPr>
            <a:spLocks noGrp="1"/>
          </p:cNvSpPr>
          <p:nvPr>
            <p:ph sz="half" idx="1"/>
          </p:nvPr>
        </p:nvSpPr>
        <p:spPr>
          <a:xfrm>
            <a:off x="256353" y="565348"/>
            <a:ext cx="5074773" cy="2792351"/>
          </a:xfr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p>
            <a:pPr marL="0" indent="0" algn="ctr">
              <a:lnSpc>
                <a:spcPct val="100000"/>
              </a:lnSpc>
              <a:buNone/>
            </a:pPr>
            <a:r>
              <a:rPr lang="en-US" sz="4000" b="1" dirty="0">
                <a:solidFill>
                  <a:schemeClr val="accent4">
                    <a:lumMod val="60000"/>
                    <a:lumOff val="40000"/>
                  </a:schemeClr>
                </a:solidFill>
              </a:rPr>
              <a:t>Management Tactics</a:t>
            </a:r>
            <a:endParaRPr lang="en-US" sz="2800" b="1" dirty="0">
              <a:solidFill>
                <a:schemeClr val="accent4">
                  <a:lumMod val="60000"/>
                  <a:lumOff val="40000"/>
                </a:schemeClr>
              </a:solidFill>
            </a:endParaRPr>
          </a:p>
          <a:p>
            <a:pPr marL="0" indent="0" algn="ctr">
              <a:lnSpc>
                <a:spcPct val="100000"/>
              </a:lnSpc>
              <a:buNone/>
            </a:pPr>
            <a:endParaRPr lang="en-US" sz="2400" b="1" i="1" dirty="0">
              <a:solidFill>
                <a:schemeClr val="accent4">
                  <a:lumMod val="60000"/>
                  <a:lumOff val="40000"/>
                </a:schemeClr>
              </a:solidFill>
            </a:endParaRPr>
          </a:p>
          <a:p>
            <a:pPr lvl="1">
              <a:lnSpc>
                <a:spcPct val="100000"/>
              </a:lnSpc>
            </a:pPr>
            <a:r>
              <a:rPr lang="en-US" sz="2800" b="1" dirty="0"/>
              <a:t>Systemic insecticide</a:t>
            </a:r>
          </a:p>
          <a:p>
            <a:pPr lvl="1">
              <a:lnSpc>
                <a:spcPct val="100000"/>
              </a:lnSpc>
            </a:pPr>
            <a:r>
              <a:rPr lang="en-US" sz="2800" b="1" dirty="0"/>
              <a:t>Contact insecticide</a:t>
            </a:r>
          </a:p>
          <a:p>
            <a:pPr lvl="1">
              <a:lnSpc>
                <a:spcPct val="100000"/>
              </a:lnSpc>
            </a:pPr>
            <a:r>
              <a:rPr lang="en-US" sz="2800" b="1" dirty="0"/>
              <a:t>Nothing</a:t>
            </a:r>
          </a:p>
          <a:p>
            <a:pPr lvl="1">
              <a:lnSpc>
                <a:spcPct val="100000"/>
              </a:lnSpc>
            </a:pPr>
            <a:endParaRPr lang="en-US" sz="2800" b="1" dirty="0"/>
          </a:p>
          <a:p>
            <a:pPr marL="260936" lvl="1" indent="0">
              <a:lnSpc>
                <a:spcPct val="100000"/>
              </a:lnSpc>
              <a:buNone/>
            </a:pPr>
            <a:endParaRPr lang="en-US" sz="2800" b="1" dirty="0"/>
          </a:p>
        </p:txBody>
      </p:sp>
    </p:spTree>
    <p:extLst>
      <p:ext uri="{BB962C8B-B14F-4D97-AF65-F5344CB8AC3E}">
        <p14:creationId xmlns:p14="http://schemas.microsoft.com/office/powerpoint/2010/main" val="31813610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56353" y="565348"/>
            <a:ext cx="5074773" cy="2792351"/>
          </a:xfr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p>
            <a:pPr marL="0" indent="0" algn="ctr">
              <a:lnSpc>
                <a:spcPct val="100000"/>
              </a:lnSpc>
              <a:buNone/>
            </a:pPr>
            <a:r>
              <a:rPr lang="en-US" sz="4000" b="1" dirty="0">
                <a:solidFill>
                  <a:schemeClr val="accent4">
                    <a:lumMod val="60000"/>
                    <a:lumOff val="40000"/>
                  </a:schemeClr>
                </a:solidFill>
              </a:rPr>
              <a:t>Management Tactics</a:t>
            </a:r>
            <a:endParaRPr lang="en-US" sz="2800" b="1" dirty="0">
              <a:solidFill>
                <a:schemeClr val="accent4">
                  <a:lumMod val="60000"/>
                  <a:lumOff val="40000"/>
                </a:schemeClr>
              </a:solidFill>
            </a:endParaRPr>
          </a:p>
          <a:p>
            <a:pPr marL="0" indent="0" algn="ctr">
              <a:lnSpc>
                <a:spcPct val="100000"/>
              </a:lnSpc>
              <a:buNone/>
            </a:pPr>
            <a:endParaRPr lang="en-US" sz="2400" b="1" i="1" dirty="0">
              <a:solidFill>
                <a:schemeClr val="accent4">
                  <a:lumMod val="60000"/>
                  <a:lumOff val="40000"/>
                </a:schemeClr>
              </a:solidFill>
            </a:endParaRPr>
          </a:p>
          <a:p>
            <a:pPr lvl="1">
              <a:lnSpc>
                <a:spcPct val="100000"/>
              </a:lnSpc>
            </a:pPr>
            <a:r>
              <a:rPr lang="en-US" sz="2800" b="1" dirty="0"/>
              <a:t>Systemic insecticide</a:t>
            </a:r>
          </a:p>
          <a:p>
            <a:pPr lvl="1">
              <a:lnSpc>
                <a:spcPct val="100000"/>
              </a:lnSpc>
            </a:pPr>
            <a:r>
              <a:rPr lang="en-US" sz="2800" b="1" dirty="0"/>
              <a:t>Contact insecticide</a:t>
            </a:r>
          </a:p>
          <a:p>
            <a:pPr lvl="1">
              <a:lnSpc>
                <a:spcPct val="100000"/>
              </a:lnSpc>
            </a:pPr>
            <a:r>
              <a:rPr lang="en-US" sz="2800" b="1" dirty="0"/>
              <a:t>Nothing</a:t>
            </a:r>
          </a:p>
          <a:p>
            <a:pPr lvl="1">
              <a:lnSpc>
                <a:spcPct val="100000"/>
              </a:lnSpc>
            </a:pPr>
            <a:r>
              <a:rPr lang="en-US" sz="2800" b="1" dirty="0"/>
              <a:t>Preventative measures</a:t>
            </a:r>
          </a:p>
          <a:p>
            <a:pPr marL="260936" lvl="1" indent="0">
              <a:lnSpc>
                <a:spcPct val="100000"/>
              </a:lnSpc>
              <a:buNone/>
            </a:pPr>
            <a:endParaRPr lang="en-US" sz="2800" b="1"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9120" y="2086793"/>
            <a:ext cx="4754880" cy="4754880"/>
          </a:xfrm>
          <a:prstGeom prst="rect">
            <a:avLst/>
          </a:prstGeom>
          <a:ln>
            <a:solidFill>
              <a:schemeClr val="bg1"/>
            </a:solidFill>
          </a:ln>
        </p:spPr>
      </p:pic>
      <p:cxnSp>
        <p:nvCxnSpPr>
          <p:cNvPr id="8" name="Straight Arrow Connector 7"/>
          <p:cNvCxnSpPr/>
          <p:nvPr/>
        </p:nvCxnSpPr>
        <p:spPr>
          <a:xfrm>
            <a:off x="7495309" y="1433945"/>
            <a:ext cx="146462" cy="72142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698134" y="267178"/>
            <a:ext cx="2175703" cy="1477328"/>
          </a:xfrm>
          <a:prstGeom prst="rect">
            <a:avLst/>
          </a:prstGeom>
          <a:noFill/>
        </p:spPr>
        <p:txBody>
          <a:bodyPr wrap="square" rtlCol="0">
            <a:spAutoFit/>
          </a:bodyPr>
          <a:lstStyle/>
          <a:p>
            <a:pPr marL="0" lvl="1"/>
            <a:r>
              <a:rPr lang="en-US" sz="3600" b="1" dirty="0"/>
              <a:t>Timing is important</a:t>
            </a:r>
          </a:p>
          <a:p>
            <a:endParaRPr lang="en-US" dirty="0"/>
          </a:p>
        </p:txBody>
      </p:sp>
    </p:spTree>
    <p:extLst>
      <p:ext uri="{BB962C8B-B14F-4D97-AF65-F5344CB8AC3E}">
        <p14:creationId xmlns:p14="http://schemas.microsoft.com/office/powerpoint/2010/main" val="42080782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73620"/>
            <a:ext cx="9144000" cy="350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 y="2682817"/>
            <a:ext cx="552091" cy="483079"/>
          </a:xfrm>
          <a:prstGeom prst="rect">
            <a:avLst/>
          </a:prstGeom>
          <a:solidFill>
            <a:srgbClr val="C00000">
              <a:alpha val="27000"/>
            </a:srgbClr>
          </a:solidFill>
          <a:ln w="38100">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bwMode="auto">
          <a:xfrm>
            <a:off x="7378390" y="2325138"/>
            <a:ext cx="996176" cy="574183"/>
          </a:xfrm>
          <a:prstGeom prst="rect">
            <a:avLst/>
          </a:prstGeom>
          <a:solidFill>
            <a:srgbClr val="C00000">
              <a:alpha val="27000"/>
            </a:srgbClr>
          </a:solidFill>
          <a:ln w="38100">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1233084" y="4450839"/>
            <a:ext cx="6890380" cy="1569660"/>
          </a:xfrm>
          <a:prstGeom prst="rect">
            <a:avLst/>
          </a:prstGeom>
          <a:noFill/>
          <a:ln w="28575">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Tree Structure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3000" b="1" dirty="0"/>
              <a:t>Where will systemic insecticides                       be moving in the tree?</a:t>
            </a:r>
          </a:p>
        </p:txBody>
      </p:sp>
      <p:sp>
        <p:nvSpPr>
          <p:cNvPr id="6" name="TextBox 5"/>
          <p:cNvSpPr txBox="1"/>
          <p:nvPr/>
        </p:nvSpPr>
        <p:spPr>
          <a:xfrm>
            <a:off x="49262" y="79238"/>
            <a:ext cx="4571724" cy="646331"/>
          </a:xfrm>
          <a:prstGeom prst="rect">
            <a:avLst/>
          </a:prstGeom>
          <a:noFill/>
          <a:ln w="28575">
            <a:noFill/>
          </a:ln>
        </p:spPr>
        <p:txBody>
          <a:bodyPr wrap="square" rtlCol="0">
            <a:spAutoFit/>
          </a:bodyPr>
          <a:lstStyle/>
          <a:p>
            <a:pPr algn="ctr" defTabSz="685800">
              <a:defRPr/>
            </a:pPr>
            <a:r>
              <a:rPr lang="en-US" sz="3600" b="1" dirty="0">
                <a:solidFill>
                  <a:schemeClr val="accent4">
                    <a:lumMod val="60000"/>
                    <a:lumOff val="40000"/>
                  </a:schemeClr>
                </a:solidFill>
              </a:rPr>
              <a:t>Systemic Insecticide</a:t>
            </a:r>
          </a:p>
        </p:txBody>
      </p:sp>
    </p:spTree>
    <p:extLst>
      <p:ext uri="{BB962C8B-B14F-4D97-AF65-F5344CB8AC3E}">
        <p14:creationId xmlns:p14="http://schemas.microsoft.com/office/powerpoint/2010/main" val="27471193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606290" y="1463040"/>
            <a:ext cx="5143500" cy="393192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0" y="788670"/>
            <a:ext cx="5212080" cy="5212080"/>
          </a:xfrm>
          <a:prstGeom prst="rect">
            <a:avLst/>
          </a:prstGeom>
        </p:spPr>
      </p:pic>
      <p:sp>
        <p:nvSpPr>
          <p:cNvPr id="2" name="TextBox 1"/>
          <p:cNvSpPr txBox="1"/>
          <p:nvPr/>
        </p:nvSpPr>
        <p:spPr>
          <a:xfrm>
            <a:off x="3510953" y="1500996"/>
            <a:ext cx="758541" cy="369332"/>
          </a:xfrm>
          <a:prstGeom prst="rect">
            <a:avLst/>
          </a:prstGeom>
          <a:solidFill>
            <a:schemeClr val="bg1"/>
          </a:solidFill>
          <a:ln>
            <a:solidFill>
              <a:schemeClr val="bg1"/>
            </a:solidFill>
          </a:ln>
        </p:spPr>
        <p:txBody>
          <a:bodyPr wrap="none" rtlCol="0">
            <a:spAutoFit/>
          </a:bodyPr>
          <a:lstStyle/>
          <a:p>
            <a:r>
              <a:rPr lang="en-US" b="1" dirty="0">
                <a:solidFill>
                  <a:srgbClr val="7DCC2E">
                    <a:lumMod val="60000"/>
                    <a:lumOff val="40000"/>
                  </a:srgbClr>
                </a:solidFill>
              </a:rPr>
              <a:t>xylem</a:t>
            </a:r>
          </a:p>
        </p:txBody>
      </p:sp>
      <p:sp>
        <p:nvSpPr>
          <p:cNvPr id="7" name="TextBox 6"/>
          <p:cNvSpPr txBox="1"/>
          <p:nvPr/>
        </p:nvSpPr>
        <p:spPr>
          <a:xfrm>
            <a:off x="7967935" y="4293079"/>
            <a:ext cx="914033" cy="369332"/>
          </a:xfrm>
          <a:prstGeom prst="rect">
            <a:avLst/>
          </a:prstGeom>
          <a:solidFill>
            <a:schemeClr val="bg1"/>
          </a:solidFill>
          <a:ln>
            <a:solidFill>
              <a:schemeClr val="bg1"/>
            </a:solidFill>
          </a:ln>
        </p:spPr>
        <p:txBody>
          <a:bodyPr wrap="none" rtlCol="0">
            <a:spAutoFit/>
          </a:bodyPr>
          <a:lstStyle/>
          <a:p>
            <a:r>
              <a:rPr lang="en-US" b="1" dirty="0">
                <a:solidFill>
                  <a:srgbClr val="7DCC2E">
                    <a:lumMod val="60000"/>
                    <a:lumOff val="40000"/>
                  </a:srgbClr>
                </a:solidFill>
              </a:rPr>
              <a:t>phloem</a:t>
            </a:r>
          </a:p>
        </p:txBody>
      </p:sp>
      <p:grpSp>
        <p:nvGrpSpPr>
          <p:cNvPr id="12" name="Group 11"/>
          <p:cNvGrpSpPr/>
          <p:nvPr/>
        </p:nvGrpSpPr>
        <p:grpSpPr>
          <a:xfrm>
            <a:off x="4697733" y="4948966"/>
            <a:ext cx="3064497" cy="1850141"/>
            <a:chOff x="4697731" y="4948964"/>
            <a:chExt cx="3064497" cy="1850141"/>
          </a:xfrm>
        </p:grpSpPr>
        <p:cxnSp>
          <p:nvCxnSpPr>
            <p:cNvPr id="11" name="Straight Arrow Connector 10"/>
            <p:cNvCxnSpPr/>
            <p:nvPr/>
          </p:nvCxnSpPr>
          <p:spPr>
            <a:xfrm flipV="1">
              <a:off x="6018506" y="5055326"/>
              <a:ext cx="1743722" cy="942072"/>
            </a:xfrm>
            <a:prstGeom prst="straightConnector1">
              <a:avLst/>
            </a:prstGeom>
            <a:solidFill>
              <a:schemeClr val="accent6">
                <a:lumMod val="60000"/>
                <a:lumOff val="40000"/>
              </a:schemeClr>
            </a:solid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697731" y="4948964"/>
              <a:ext cx="1752599" cy="1850141"/>
              <a:chOff x="3173731" y="4948963"/>
              <a:chExt cx="1752599" cy="1850141"/>
            </a:xfrm>
            <a:solidFill>
              <a:schemeClr val="accent6">
                <a:lumMod val="60000"/>
                <a:lumOff val="40000"/>
              </a:schemeClr>
            </a:solidFill>
          </p:grpSpPr>
          <p:cxnSp>
            <p:nvCxnSpPr>
              <p:cNvPr id="9" name="Straight Arrow Connector 8"/>
              <p:cNvCxnSpPr/>
              <p:nvPr/>
            </p:nvCxnSpPr>
            <p:spPr>
              <a:xfrm flipV="1">
                <a:off x="4342106" y="4948963"/>
                <a:ext cx="69874" cy="896034"/>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73731" y="5844997"/>
                <a:ext cx="1752599" cy="954107"/>
              </a:xfrm>
              <a:prstGeom prst="rect">
                <a:avLst/>
              </a:prstGeom>
              <a:solidFill>
                <a:schemeClr val="bg1"/>
              </a:solidFill>
              <a:ln>
                <a:noFill/>
              </a:ln>
            </p:spPr>
            <p:txBody>
              <a:bodyPr wrap="square" rtlCol="0">
                <a:spAutoFit/>
              </a:bodyPr>
              <a:lstStyle/>
              <a:p>
                <a:pPr algn="ctr"/>
                <a:r>
                  <a:rPr lang="en-US" sz="2800" b="1" dirty="0">
                    <a:solidFill>
                      <a:srgbClr val="7DCC2E">
                        <a:lumMod val="60000"/>
                        <a:lumOff val="40000"/>
                      </a:srgbClr>
                    </a:solidFill>
                  </a:rPr>
                  <a:t>systemic insecticide</a:t>
                </a:r>
              </a:p>
            </p:txBody>
          </p:sp>
        </p:grpSp>
      </p:grpSp>
      <p:sp>
        <p:nvSpPr>
          <p:cNvPr id="14" name="Rectangle 13"/>
          <p:cNvSpPr/>
          <p:nvPr/>
        </p:nvSpPr>
        <p:spPr>
          <a:xfrm>
            <a:off x="4710" y="-3591"/>
            <a:ext cx="9144000" cy="877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34004"/>
            <a:ext cx="9144000" cy="461665"/>
          </a:xfrm>
          <a:prstGeom prst="rect">
            <a:avLst/>
          </a:prstGeom>
          <a:solidFill>
            <a:schemeClr val="bg1"/>
          </a:solidFill>
          <a:ln>
            <a:noFill/>
          </a:ln>
        </p:spPr>
        <p:txBody>
          <a:bodyPr wrap="square" rtlCol="0">
            <a:spAutoFit/>
          </a:bodyPr>
          <a:lstStyle/>
          <a:p>
            <a:pPr algn="ctr"/>
            <a:r>
              <a:rPr lang="en-US" sz="2400" b="1" dirty="0">
                <a:solidFill>
                  <a:srgbClr val="7DCC2E">
                    <a:lumMod val="60000"/>
                    <a:lumOff val="40000"/>
                  </a:srgbClr>
                </a:solidFill>
              </a:rPr>
              <a:t>Some systemic insecticides cannot move in the phloem very well</a:t>
            </a:r>
          </a:p>
        </p:txBody>
      </p:sp>
    </p:spTree>
    <p:extLst>
      <p:ext uri="{BB962C8B-B14F-4D97-AF65-F5344CB8AC3E}">
        <p14:creationId xmlns:p14="http://schemas.microsoft.com/office/powerpoint/2010/main" val="37506172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56353" y="565348"/>
            <a:ext cx="5074773" cy="2792351"/>
          </a:xfr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p>
            <a:pPr marL="0" indent="0" algn="ctr">
              <a:lnSpc>
                <a:spcPct val="100000"/>
              </a:lnSpc>
              <a:buNone/>
            </a:pPr>
            <a:r>
              <a:rPr lang="en-US" sz="4000" b="1" dirty="0">
                <a:solidFill>
                  <a:schemeClr val="accent4">
                    <a:lumMod val="60000"/>
                    <a:lumOff val="40000"/>
                  </a:schemeClr>
                </a:solidFill>
              </a:rPr>
              <a:t>Systemic Insecticides</a:t>
            </a:r>
            <a:endParaRPr lang="en-US" sz="2800" b="1" dirty="0">
              <a:solidFill>
                <a:schemeClr val="accent4">
                  <a:lumMod val="60000"/>
                  <a:lumOff val="40000"/>
                </a:schemeClr>
              </a:solidFill>
            </a:endParaRPr>
          </a:p>
          <a:p>
            <a:pPr marL="0" indent="0" algn="ctr">
              <a:lnSpc>
                <a:spcPct val="100000"/>
              </a:lnSpc>
              <a:buNone/>
            </a:pPr>
            <a:endParaRPr lang="en-US" sz="2400" b="1" i="1" dirty="0">
              <a:solidFill>
                <a:schemeClr val="accent4">
                  <a:lumMod val="60000"/>
                  <a:lumOff val="40000"/>
                </a:schemeClr>
              </a:solidFill>
            </a:endParaRPr>
          </a:p>
          <a:p>
            <a:pPr lvl="1">
              <a:lnSpc>
                <a:spcPct val="100000"/>
              </a:lnSpc>
            </a:pPr>
            <a:r>
              <a:rPr lang="en-US" sz="2800" b="1" u="sng" dirty="0"/>
              <a:t>Not recommended</a:t>
            </a:r>
            <a:r>
              <a:rPr lang="en-US" sz="2800" b="1" dirty="0"/>
              <a:t> in              most situations</a:t>
            </a:r>
          </a:p>
          <a:p>
            <a:pPr lvl="1">
              <a:lnSpc>
                <a:spcPct val="100000"/>
              </a:lnSpc>
            </a:pPr>
            <a:r>
              <a:rPr lang="en-US" sz="2800" b="1" dirty="0"/>
              <a:t>Only economical for                  </a:t>
            </a:r>
            <a:r>
              <a:rPr lang="en-US" sz="2800" b="1" i="1" dirty="0"/>
              <a:t>high value </a:t>
            </a:r>
            <a:r>
              <a:rPr lang="en-US" sz="2800" b="1" dirty="0"/>
              <a:t>trees</a:t>
            </a:r>
          </a:p>
          <a:p>
            <a:pPr lvl="1">
              <a:lnSpc>
                <a:spcPct val="100000"/>
              </a:lnSpc>
            </a:pPr>
            <a:r>
              <a:rPr lang="en-US" sz="2800" b="1" dirty="0"/>
              <a:t>Can be used for BTB and engraver beetles </a:t>
            </a:r>
            <a:r>
              <a:rPr lang="en-US" sz="2800" b="1" dirty="0">
                <a:sym typeface="Wingdings" panose="05000000000000000000" pitchFamily="2" charset="2"/>
              </a:rPr>
              <a:t> recommended as a preventative</a:t>
            </a:r>
          </a:p>
          <a:p>
            <a:pPr lvl="1">
              <a:lnSpc>
                <a:spcPct val="100000"/>
              </a:lnSpc>
            </a:pPr>
            <a:r>
              <a:rPr lang="en-US" sz="2800" b="1" dirty="0"/>
              <a:t>Not appropriate for SPB</a:t>
            </a:r>
          </a:p>
          <a:p>
            <a:pPr marL="260936" lvl="1" indent="0">
              <a:lnSpc>
                <a:spcPct val="100000"/>
              </a:lnSpc>
              <a:buNone/>
            </a:pPr>
            <a:endParaRPr lang="en-US" sz="2800" b="1" dirty="0"/>
          </a:p>
          <a:p>
            <a:pPr lvl="1">
              <a:lnSpc>
                <a:spcPct val="100000"/>
              </a:lnSpc>
            </a:pPr>
            <a:endParaRPr lang="en-US" sz="2800" b="1" dirty="0"/>
          </a:p>
          <a:p>
            <a:pPr marL="260936" lvl="1" indent="0">
              <a:lnSpc>
                <a:spcPct val="100000"/>
              </a:lnSpc>
              <a:buNone/>
            </a:pPr>
            <a:endParaRPr lang="en-US" sz="2800" b="1" dirty="0"/>
          </a:p>
        </p:txBody>
      </p:sp>
      <p:grpSp>
        <p:nvGrpSpPr>
          <p:cNvPr id="24" name="Group 23"/>
          <p:cNvGrpSpPr/>
          <p:nvPr/>
        </p:nvGrpSpPr>
        <p:grpSpPr>
          <a:xfrm>
            <a:off x="4832010" y="1607819"/>
            <a:ext cx="4352006" cy="5288813"/>
            <a:chOff x="4603410" y="1480819"/>
            <a:chExt cx="4352006" cy="5288813"/>
          </a:xfrm>
        </p:grpSpPr>
        <p:grpSp>
          <p:nvGrpSpPr>
            <p:cNvPr id="14" name="Group 13"/>
            <p:cNvGrpSpPr>
              <a:grpSpLocks noChangeAspect="1"/>
            </p:cNvGrpSpPr>
            <p:nvPr/>
          </p:nvGrpSpPr>
          <p:grpSpPr>
            <a:xfrm>
              <a:off x="5535182" y="1480819"/>
              <a:ext cx="3365391" cy="1842044"/>
              <a:chOff x="4643880" y="3531923"/>
              <a:chExt cx="4514518" cy="3405264"/>
            </a:xfrm>
          </p:grpSpPr>
          <p:pic>
            <p:nvPicPr>
              <p:cNvPr id="1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7703"/>
              <a:stretch/>
            </p:blipFill>
            <p:spPr bwMode="auto">
              <a:xfrm>
                <a:off x="4643880" y="3531923"/>
                <a:ext cx="4500120" cy="332062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flipH="1">
                <a:off x="5491505" y="6553135"/>
                <a:ext cx="3666893" cy="384052"/>
              </a:xfrm>
              <a:prstGeom prst="rect">
                <a:avLst/>
              </a:prstGeom>
              <a:noFill/>
            </p:spPr>
            <p:txBody>
              <a:bodyPr wrap="square" rtlCol="0">
                <a:spAutoFit/>
              </a:bodyPr>
              <a:lstStyle/>
              <a:p>
                <a:r>
                  <a:rPr lang="en-US" sz="750" dirty="0">
                    <a:solidFill>
                      <a:prstClr val="black"/>
                    </a:solidFill>
                    <a:latin typeface="Calibri"/>
                  </a:rPr>
                  <a:t>Pennsylvania Department of Conservation and Natural Resources</a:t>
                </a:r>
              </a:p>
            </p:txBody>
          </p:sp>
        </p:grpSp>
        <p:grpSp>
          <p:nvGrpSpPr>
            <p:cNvPr id="23" name="Group 22"/>
            <p:cNvGrpSpPr/>
            <p:nvPr/>
          </p:nvGrpSpPr>
          <p:grpSpPr>
            <a:xfrm>
              <a:off x="4603410" y="1498600"/>
              <a:ext cx="4352006" cy="5271032"/>
              <a:chOff x="4603410" y="1498600"/>
              <a:chExt cx="4352006" cy="5271032"/>
            </a:xfrm>
          </p:grpSpPr>
          <p:grpSp>
            <p:nvGrpSpPr>
              <p:cNvPr id="7" name="Group 6"/>
              <p:cNvGrpSpPr/>
              <p:nvPr/>
            </p:nvGrpSpPr>
            <p:grpSpPr>
              <a:xfrm>
                <a:off x="5535182" y="5277394"/>
                <a:ext cx="3420234" cy="1492238"/>
                <a:chOff x="-3622" y="4081806"/>
                <a:chExt cx="4473206" cy="2964046"/>
              </a:xfrm>
            </p:grpSpPr>
            <p:pic>
              <p:nvPicPr>
                <p:cNvPr id="9" name="Picture 8"/>
                <p:cNvPicPr>
                  <a:picLocks noChangeAspect="1"/>
                </p:cNvPicPr>
                <p:nvPr/>
              </p:nvPicPr>
              <p:blipFill>
                <a:blip r:embed="rId4"/>
                <a:stretch>
                  <a:fillRect/>
                </a:stretch>
              </p:blipFill>
              <p:spPr>
                <a:xfrm>
                  <a:off x="-3622" y="4081806"/>
                  <a:ext cx="4396512" cy="2870318"/>
                </a:xfrm>
                <a:prstGeom prst="rect">
                  <a:avLst/>
                </a:prstGeom>
                <a:ln>
                  <a:solidFill>
                    <a:schemeClr val="bg1"/>
                  </a:solidFill>
                </a:ln>
              </p:spPr>
            </p:pic>
            <p:sp>
              <p:nvSpPr>
                <p:cNvPr id="10" name="TextBox 9"/>
                <p:cNvSpPr txBox="1"/>
                <p:nvPr/>
              </p:nvSpPr>
              <p:spPr>
                <a:xfrm flipH="1">
                  <a:off x="1642744" y="6633198"/>
                  <a:ext cx="2826840" cy="4126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Calibri"/>
                      <a:ea typeface="+mn-ea"/>
                      <a:cs typeface="+mn-cs"/>
                    </a:rPr>
                    <a:t>David T. </a:t>
                  </a:r>
                  <a:r>
                    <a:rPr kumimoji="0" lang="en-US" sz="750" b="1" i="0" u="none" strike="noStrike" kern="1200" cap="none" spc="0" normalizeH="0" baseline="0" noProof="0" dirty="0" err="1">
                      <a:ln>
                        <a:noFill/>
                      </a:ln>
                      <a:solidFill>
                        <a:schemeClr val="bg1"/>
                      </a:solidFill>
                      <a:effectLst/>
                      <a:uLnTx/>
                      <a:uFillTx/>
                      <a:latin typeface="Calibri"/>
                      <a:ea typeface="+mn-ea"/>
                      <a:cs typeface="+mn-cs"/>
                    </a:rPr>
                    <a:t>Almquist</a:t>
                  </a:r>
                  <a:r>
                    <a:rPr kumimoji="0" lang="en-US" sz="750" b="1" i="0" u="none" strike="noStrike" kern="1200" cap="none" spc="0" normalizeH="0" baseline="0" noProof="0" dirty="0">
                      <a:ln>
                        <a:noFill/>
                      </a:ln>
                      <a:solidFill>
                        <a:schemeClr val="bg1"/>
                      </a:solidFill>
                      <a:effectLst/>
                      <a:uLnTx/>
                      <a:uFillTx/>
                      <a:latin typeface="Calibri"/>
                      <a:ea typeface="+mn-ea"/>
                      <a:cs typeface="+mn-cs"/>
                    </a:rPr>
                    <a:t>, University of Florida</a:t>
                  </a:r>
                </a:p>
              </p:txBody>
            </p:sp>
          </p:grpSp>
          <p:grpSp>
            <p:nvGrpSpPr>
              <p:cNvPr id="11" name="Group 10"/>
              <p:cNvGrpSpPr/>
              <p:nvPr/>
            </p:nvGrpSpPr>
            <p:grpSpPr>
              <a:xfrm>
                <a:off x="5381897" y="3279757"/>
                <a:ext cx="3573519" cy="2058597"/>
                <a:chOff x="4333853" y="3348404"/>
                <a:chExt cx="4939674" cy="3450012"/>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b="5080"/>
                <a:stretch/>
              </p:blipFill>
              <p:spPr>
                <a:xfrm>
                  <a:off x="4533623" y="3348404"/>
                  <a:ext cx="4649567" cy="3333012"/>
                </a:xfrm>
                <a:prstGeom prst="rect">
                  <a:avLst/>
                </a:prstGeom>
                <a:ln>
                  <a:solidFill>
                    <a:schemeClr val="bg1"/>
                  </a:solidFill>
                </a:ln>
              </p:spPr>
            </p:pic>
            <p:sp>
              <p:nvSpPr>
                <p:cNvPr id="13" name="TextBox 12"/>
                <p:cNvSpPr txBox="1"/>
                <p:nvPr/>
              </p:nvSpPr>
              <p:spPr>
                <a:xfrm flipH="1">
                  <a:off x="4333853" y="6441486"/>
                  <a:ext cx="4939674" cy="356930"/>
                </a:xfrm>
                <a:prstGeom prst="rect">
                  <a:avLst/>
                </a:prstGeom>
                <a:noFill/>
                <a:ln>
                  <a:noFill/>
                </a:ln>
              </p:spPr>
              <p:txBody>
                <a:bodyPr wrap="square" rtlCol="0">
                  <a:spAutoFit/>
                </a:bodyPr>
                <a:lstStyle/>
                <a:p>
                  <a:pPr algn="r"/>
                  <a:r>
                    <a:rPr lang="en-US" sz="750" dirty="0">
                      <a:solidFill>
                        <a:schemeClr val="bg1"/>
                      </a:solidFill>
                      <a:latin typeface="Calibri"/>
                    </a:rPr>
                    <a:t>Erich G. </a:t>
                  </a:r>
                  <a:r>
                    <a:rPr lang="en-US" sz="750" dirty="0" err="1">
                      <a:solidFill>
                        <a:schemeClr val="bg1"/>
                      </a:solidFill>
                      <a:latin typeface="Calibri"/>
                    </a:rPr>
                    <a:t>Vallery</a:t>
                  </a:r>
                  <a:r>
                    <a:rPr lang="en-US" sz="750" dirty="0">
                      <a:solidFill>
                        <a:schemeClr val="bg1"/>
                      </a:solidFill>
                      <a:latin typeface="Calibri"/>
                    </a:rPr>
                    <a:t>, USDA Forest Service, Bugwood.org</a:t>
                  </a:r>
                </a:p>
              </p:txBody>
            </p:sp>
          </p:grpSp>
          <p:sp>
            <p:nvSpPr>
              <p:cNvPr id="3" name="TextBox 2"/>
              <p:cNvSpPr txBox="1"/>
              <p:nvPr/>
            </p:nvSpPr>
            <p:spPr>
              <a:xfrm flipH="1">
                <a:off x="5544819" y="1498600"/>
                <a:ext cx="678181" cy="369332"/>
              </a:xfrm>
              <a:prstGeom prst="rect">
                <a:avLst/>
              </a:prstGeom>
              <a:noFill/>
            </p:spPr>
            <p:txBody>
              <a:bodyPr wrap="square" rtlCol="0">
                <a:spAutoFit/>
              </a:bodyPr>
              <a:lstStyle/>
              <a:p>
                <a:r>
                  <a:rPr lang="en-US" b="1" dirty="0" err="1">
                    <a:solidFill>
                      <a:schemeClr val="bg1"/>
                    </a:solidFill>
                  </a:rPr>
                  <a:t>Ips</a:t>
                </a:r>
                <a:endParaRPr lang="en-US" b="1" dirty="0">
                  <a:solidFill>
                    <a:schemeClr val="bg1"/>
                  </a:solidFill>
                </a:endParaRPr>
              </a:p>
            </p:txBody>
          </p:sp>
          <p:sp>
            <p:nvSpPr>
              <p:cNvPr id="17" name="TextBox 16"/>
              <p:cNvSpPr txBox="1"/>
              <p:nvPr/>
            </p:nvSpPr>
            <p:spPr>
              <a:xfrm flipH="1">
                <a:off x="5519419" y="3289300"/>
                <a:ext cx="678181" cy="369332"/>
              </a:xfrm>
              <a:prstGeom prst="rect">
                <a:avLst/>
              </a:prstGeom>
              <a:noFill/>
            </p:spPr>
            <p:txBody>
              <a:bodyPr wrap="square" rtlCol="0">
                <a:spAutoFit/>
              </a:bodyPr>
              <a:lstStyle/>
              <a:p>
                <a:r>
                  <a:rPr lang="en-US" b="1" dirty="0">
                    <a:solidFill>
                      <a:schemeClr val="bg1"/>
                    </a:solidFill>
                  </a:rPr>
                  <a:t>BTB</a:t>
                </a:r>
              </a:p>
            </p:txBody>
          </p:sp>
          <p:sp>
            <p:nvSpPr>
              <p:cNvPr id="18" name="TextBox 17"/>
              <p:cNvSpPr txBox="1"/>
              <p:nvPr/>
            </p:nvSpPr>
            <p:spPr>
              <a:xfrm flipH="1">
                <a:off x="5532119" y="5283200"/>
                <a:ext cx="678181" cy="369332"/>
              </a:xfrm>
              <a:prstGeom prst="rect">
                <a:avLst/>
              </a:prstGeom>
              <a:noFill/>
            </p:spPr>
            <p:txBody>
              <a:bodyPr wrap="square" rtlCol="0">
                <a:spAutoFit/>
              </a:bodyPr>
              <a:lstStyle/>
              <a:p>
                <a:r>
                  <a:rPr lang="en-US" b="1" dirty="0">
                    <a:solidFill>
                      <a:schemeClr val="bg1"/>
                    </a:solidFill>
                  </a:rPr>
                  <a:t>SPB</a:t>
                </a:r>
              </a:p>
            </p:txBody>
          </p:sp>
          <p:sp>
            <p:nvSpPr>
              <p:cNvPr id="19" name="TextBox 18"/>
              <p:cNvSpPr txBox="1"/>
              <p:nvPr/>
            </p:nvSpPr>
            <p:spPr>
              <a:xfrm>
                <a:off x="4603410" y="5472320"/>
                <a:ext cx="939681" cy="1107996"/>
              </a:xfrm>
              <a:prstGeom prst="rect">
                <a:avLst/>
              </a:prstGeom>
              <a:noFill/>
            </p:spPr>
            <p:txBody>
              <a:bodyPr wrap="none" rtlCol="0">
                <a:spAutoFit/>
              </a:bodyPr>
              <a:lstStyle/>
              <a:p>
                <a:r>
                  <a:rPr lang="en-US" sz="6600" b="1" dirty="0">
                    <a:solidFill>
                      <a:srgbClr val="C00000"/>
                    </a:solidFill>
                    <a:sym typeface="Wingdings" panose="05000000000000000000" pitchFamily="2" charset="2"/>
                  </a:rPr>
                  <a:t></a:t>
                </a:r>
                <a:endParaRPr lang="en-US" sz="6600" b="1" dirty="0">
                  <a:solidFill>
                    <a:srgbClr val="C00000"/>
                  </a:solidFill>
                </a:endParaRPr>
              </a:p>
            </p:txBody>
          </p:sp>
          <p:sp>
            <p:nvSpPr>
              <p:cNvPr id="21" name="TextBox 20"/>
              <p:cNvSpPr txBox="1"/>
              <p:nvPr/>
            </p:nvSpPr>
            <p:spPr>
              <a:xfrm>
                <a:off x="4603410" y="3658632"/>
                <a:ext cx="939681" cy="1107996"/>
              </a:xfrm>
              <a:prstGeom prst="rect">
                <a:avLst/>
              </a:prstGeom>
              <a:noFill/>
            </p:spPr>
            <p:txBody>
              <a:bodyPr wrap="none" rtlCol="0">
                <a:spAutoFit/>
              </a:bodyPr>
              <a:lstStyle/>
              <a:p>
                <a:r>
                  <a:rPr lang="en-US" sz="6600" b="1" dirty="0">
                    <a:solidFill>
                      <a:schemeClr val="bg2">
                        <a:lumMod val="60000"/>
                        <a:lumOff val="40000"/>
                      </a:schemeClr>
                    </a:solidFill>
                    <a:sym typeface="Wingdings" panose="05000000000000000000" pitchFamily="2" charset="2"/>
                  </a:rPr>
                  <a:t></a:t>
                </a:r>
                <a:endParaRPr lang="en-US" sz="6600" b="1" dirty="0">
                  <a:solidFill>
                    <a:schemeClr val="bg2">
                      <a:lumMod val="60000"/>
                      <a:lumOff val="40000"/>
                    </a:schemeClr>
                  </a:solidFill>
                </a:endParaRPr>
              </a:p>
            </p:txBody>
          </p:sp>
          <p:sp>
            <p:nvSpPr>
              <p:cNvPr id="22" name="TextBox 21"/>
              <p:cNvSpPr txBox="1"/>
              <p:nvPr/>
            </p:nvSpPr>
            <p:spPr>
              <a:xfrm>
                <a:off x="4603410" y="1766770"/>
                <a:ext cx="939681" cy="1107996"/>
              </a:xfrm>
              <a:prstGeom prst="rect">
                <a:avLst/>
              </a:prstGeom>
              <a:noFill/>
            </p:spPr>
            <p:txBody>
              <a:bodyPr wrap="none" rtlCol="0">
                <a:spAutoFit/>
              </a:bodyPr>
              <a:lstStyle/>
              <a:p>
                <a:r>
                  <a:rPr lang="en-US" sz="6600" b="1" dirty="0">
                    <a:solidFill>
                      <a:schemeClr val="bg2">
                        <a:lumMod val="60000"/>
                        <a:lumOff val="40000"/>
                      </a:schemeClr>
                    </a:solidFill>
                    <a:sym typeface="Wingdings" panose="05000000000000000000" pitchFamily="2" charset="2"/>
                  </a:rPr>
                  <a:t></a:t>
                </a:r>
                <a:endParaRPr lang="en-US" sz="6600" b="1" dirty="0">
                  <a:solidFill>
                    <a:schemeClr val="bg2">
                      <a:lumMod val="60000"/>
                      <a:lumOff val="40000"/>
                    </a:schemeClr>
                  </a:solidFill>
                </a:endParaRPr>
              </a:p>
            </p:txBody>
          </p:sp>
        </p:grpSp>
      </p:grpSp>
    </p:spTree>
    <p:extLst>
      <p:ext uri="{BB962C8B-B14F-4D97-AF65-F5344CB8AC3E}">
        <p14:creationId xmlns:p14="http://schemas.microsoft.com/office/powerpoint/2010/main" val="3623413131"/>
      </p:ext>
    </p:extLst>
  </p:cSld>
  <p:clrMapOvr>
    <a:masterClrMapping/>
  </p:clrMapOvr>
  <p:transition>
    <p:fade/>
  </p:transition>
</p:sld>
</file>

<file path=ppt/theme/theme1.xml><?xml version="1.0" encoding="utf-8"?>
<a:theme xmlns:a="http://schemas.openxmlformats.org/drawingml/2006/main" name="TS01028672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2248</TotalTime>
  <Words>1833</Words>
  <Application>Microsoft Macintosh PowerPoint</Application>
  <PresentationFormat>On-screen Show (4:3)</PresentationFormat>
  <Paragraphs>173</Paragraphs>
  <Slides>23</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Segoe</vt:lpstr>
      <vt:lpstr>Wingdings</vt:lpstr>
      <vt:lpstr>TS010286724</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Charlotte Anne Broun Surratt</cp:lastModifiedBy>
  <cp:revision>136</cp:revision>
  <dcterms:created xsi:type="dcterms:W3CDTF">2017-06-07T20:14:57Z</dcterms:created>
  <dcterms:modified xsi:type="dcterms:W3CDTF">2018-03-26T20:24:41Z</dcterms:modified>
</cp:coreProperties>
</file>