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15"/>
  </p:notesMasterIdLst>
  <p:sldIdLst>
    <p:sldId id="339" r:id="rId3"/>
    <p:sldId id="340" r:id="rId4"/>
    <p:sldId id="286" r:id="rId5"/>
    <p:sldId id="287" r:id="rId6"/>
    <p:sldId id="288" r:id="rId7"/>
    <p:sldId id="290" r:id="rId8"/>
    <p:sldId id="293" r:id="rId9"/>
    <p:sldId id="332" r:id="rId10"/>
    <p:sldId id="364" r:id="rId11"/>
    <p:sldId id="333" r:id="rId12"/>
    <p:sldId id="334" r:id="rId13"/>
    <p:sldId id="33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31" autoAdjust="0"/>
    <p:restoredTop sz="76598" autoAdjust="0"/>
  </p:normalViewPr>
  <p:slideViewPr>
    <p:cSldViewPr snapToGrid="0">
      <p:cViewPr varScale="1">
        <p:scale>
          <a:sx n="99" d="100"/>
          <a:sy n="99" d="100"/>
        </p:scale>
        <p:origin x="2392" y="168"/>
      </p:cViewPr>
      <p:guideLst>
        <p:guide orient="horz" pos="2160"/>
        <p:guide pos="2880"/>
      </p:guideLst>
    </p:cSldViewPr>
  </p:slideViewPr>
  <p:outlineViewPr>
    <p:cViewPr>
      <p:scale>
        <a:sx n="33" d="100"/>
        <a:sy n="33" d="100"/>
      </p:scale>
      <p:origin x="0" y="-13627"/>
    </p:cViewPr>
  </p:outlineViewPr>
  <p:notesTextViewPr>
    <p:cViewPr>
      <p:scale>
        <a:sx n="1" d="1"/>
        <a:sy n="1" d="1"/>
      </p:scale>
      <p:origin x="0" y="0"/>
    </p:cViewPr>
  </p:notesTextViewPr>
  <p:sorterViewPr>
    <p:cViewPr varScale="1">
      <p:scale>
        <a:sx n="100" d="100"/>
        <a:sy n="100" d="100"/>
      </p:scale>
      <p:origin x="0" y="-160"/>
    </p:cViewPr>
  </p:sorterViewPr>
  <p:notesViewPr>
    <p:cSldViewPr snapToGrid="0">
      <p:cViewPr varScale="1">
        <p:scale>
          <a:sx n="124" d="100"/>
          <a:sy n="124" d="100"/>
        </p:scale>
        <p:origin x="11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72A4-99FB-4241-BC87-E41AACD1215F}" type="datetimeFigureOut">
              <a:rPr lang="en-US" smtClean="0"/>
              <a:t>3/26/18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73D4-30F5-446E-B549-4B5920B565CD}" type="slidenum">
              <a:rPr lang="en-US" smtClean="0"/>
              <a:t>‹#›</a:t>
            </a:fld>
            <a:endParaRPr lang="en-US"/>
          </a:p>
        </p:txBody>
      </p:sp>
    </p:spTree>
    <p:extLst>
      <p:ext uri="{BB962C8B-B14F-4D97-AF65-F5344CB8AC3E}">
        <p14:creationId xmlns:p14="http://schemas.microsoft.com/office/powerpoint/2010/main" val="180938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Deodar weevils are generally not a common issue in pine forests.  However, during the winter/spring 2017 numerous longleaf pine stands in Georgia were affected by deodar weevil.  Deodar weevils have one generation a year and are active in the fall to early spring.</a:t>
            </a:r>
          </a:p>
          <a:p>
            <a:endParaRPr lang="en-US" dirty="0"/>
          </a:p>
          <a:p>
            <a:r>
              <a:rPr lang="en-US" dirty="0"/>
              <a:t>Outward symptoms of a deodar weevil infestation are dying crowns and bark sloughing off of the trunk.</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a:t>
            </a:fld>
            <a:endParaRPr lang="en-US"/>
          </a:p>
        </p:txBody>
      </p:sp>
    </p:spTree>
    <p:extLst>
      <p:ext uri="{BB962C8B-B14F-4D97-AF65-F5344CB8AC3E}">
        <p14:creationId xmlns:p14="http://schemas.microsoft.com/office/powerpoint/2010/main" val="250556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SPB pitch tubes usually occur in bark crevices.  SPB has been flushed out by pitch in the picture on the left.  This is what pitch tubes are supposed to do.  Sufficient pitch cannot be produced to flush out all beetles when trees are mass attacked by SPB.</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10</a:t>
            </a:fld>
            <a:endParaRPr lang="en-US"/>
          </a:p>
        </p:txBody>
      </p:sp>
    </p:spTree>
    <p:extLst>
      <p:ext uri="{BB962C8B-B14F-4D97-AF65-F5344CB8AC3E}">
        <p14:creationId xmlns:p14="http://schemas.microsoft.com/office/powerpoint/2010/main" val="232318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SPB female will enter a tree and begin creating a S-shaped gallery.   After mating the female lays eggs along the gallery. The male and female can then leave the tree and attack additional trees. </a:t>
            </a:r>
          </a:p>
          <a:p>
            <a:endParaRPr lang="en-US" dirty="0"/>
          </a:p>
          <a:p>
            <a:r>
              <a:rPr lang="en-US" dirty="0"/>
              <a:t>Once eggs hatch each larva begins digging its own tunnel away from the main gallery.   Growth from egg to adulthood can take as little as 26 days.  SPB can have up to nine generations a year in the south. </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11</a:t>
            </a:fld>
            <a:endParaRPr lang="en-US"/>
          </a:p>
        </p:txBody>
      </p:sp>
    </p:spTree>
    <p:extLst>
      <p:ext uri="{BB962C8B-B14F-4D97-AF65-F5344CB8AC3E}">
        <p14:creationId xmlns:p14="http://schemas.microsoft.com/office/powerpoint/2010/main" val="193437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Pine crowns will first turn yellow then fade from orange to red during a SPB infestation.  Needles will then fall to the ground.  Yellow and green needles may be observed on the forest floor when the trees are declining.</a:t>
            </a:r>
          </a:p>
        </p:txBody>
      </p:sp>
      <p:sp>
        <p:nvSpPr>
          <p:cNvPr id="4" name="Slide Number Placeholder 3"/>
          <p:cNvSpPr>
            <a:spLocks noGrp="1"/>
          </p:cNvSpPr>
          <p:nvPr>
            <p:ph type="sldNum" sz="quarter" idx="10"/>
          </p:nvPr>
        </p:nvSpPr>
        <p:spPr/>
        <p:txBody>
          <a:bodyPr/>
          <a:lstStyle/>
          <a:p>
            <a:fld id="{221973D4-30F5-446E-B549-4B5920B565CD}" type="slidenum">
              <a:rPr lang="en-US" smtClean="0"/>
              <a:t>12</a:t>
            </a:fld>
            <a:endParaRPr lang="en-US"/>
          </a:p>
        </p:txBody>
      </p:sp>
    </p:spTree>
    <p:extLst>
      <p:ext uri="{BB962C8B-B14F-4D97-AF65-F5344CB8AC3E}">
        <p14:creationId xmlns:p14="http://schemas.microsoft.com/office/powerpoint/2010/main" val="420216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Females make tunnels under the bark and lay eggs.  When larvae hatch they begin feeding inside the bark.  Deodar larvae is one of the tree pests that make chambers surrounded by a “chip cocoon” in which to pupate.  Adults emerge in the spring and are inactive during summer.</a:t>
            </a:r>
          </a:p>
          <a:p>
            <a:endParaRPr lang="en-US" dirty="0"/>
          </a:p>
          <a:p>
            <a:r>
              <a:rPr lang="en-US" dirty="0"/>
              <a:t>Deodar weevils are a secondary pest.  Control options are not recommended, because the trees are already unhealthy when deodar weevils attack.</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2</a:t>
            </a:fld>
            <a:endParaRPr lang="en-US"/>
          </a:p>
        </p:txBody>
      </p:sp>
    </p:spTree>
    <p:extLst>
      <p:ext uri="{BB962C8B-B14F-4D97-AF65-F5344CB8AC3E}">
        <p14:creationId xmlns:p14="http://schemas.microsoft.com/office/powerpoint/2010/main" val="351380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Engraver beetles, also called </a:t>
            </a:r>
            <a:r>
              <a:rPr lang="en-US" i="1" dirty="0" err="1"/>
              <a:t>Ips</a:t>
            </a:r>
            <a:r>
              <a:rPr lang="en-US" dirty="0"/>
              <a:t> beetles, are a suite of bark beetle species.  Engraver beetles have numerous generations each year, and lifecycles as short as 20 days.   These are small beetles;  less than ¼ inch long. A distinctive feature of engraver beetles is the spines located at the rear of the abdomen.</a:t>
            </a:r>
          </a:p>
          <a:p>
            <a:endParaRPr lang="en-US" dirty="0"/>
          </a:p>
          <a:p>
            <a:r>
              <a:rPr lang="en-US" dirty="0"/>
              <a:t>Males enter the tree and begin digging galleries.  Females are drawn to the males by pheromones, which are chemical signals.  A male will mate with multiple females, who then begin excavating their own galleries to lay eggs.  Each larva that hatches begins digging its own gallery.</a:t>
            </a:r>
          </a:p>
          <a:p>
            <a:endParaRPr lang="en-US" dirty="0"/>
          </a:p>
          <a:p>
            <a:r>
              <a:rPr lang="en-US" dirty="0"/>
              <a:t>Engraver beetles attack stressed trees, damaged branches, and the tree residues left after logging, or slash.  Occurrence of engraver beetles is usually isolated, so only a couple of stressed trees in a stand are attacked.  However, during unfavorable conditions, such as drought, engraver infestations can affect entire stands.</a:t>
            </a:r>
          </a:p>
          <a:p>
            <a:endParaRPr lang="en-US" dirty="0"/>
          </a:p>
          <a:p>
            <a:r>
              <a:rPr lang="en-US" dirty="0"/>
              <a:t>Note: “</a:t>
            </a:r>
            <a:r>
              <a:rPr lang="en-US" dirty="0" err="1"/>
              <a:t>Ips</a:t>
            </a:r>
            <a:r>
              <a:rPr lang="en-US" dirty="0"/>
              <a:t>”, as in </a:t>
            </a:r>
            <a:r>
              <a:rPr lang="en-US" dirty="0" err="1"/>
              <a:t>Ips</a:t>
            </a:r>
            <a:r>
              <a:rPr lang="en-US" dirty="0"/>
              <a:t> beetle, is pronounced as a word not as an acronym.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1771A-666E-4833-94A9-A0A0C17EDC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6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Ips</a:t>
            </a:r>
            <a:r>
              <a:rPr lang="en-US" i="1" dirty="0"/>
              <a:t> </a:t>
            </a:r>
            <a:r>
              <a:rPr lang="en-US" i="1" dirty="0" err="1"/>
              <a:t>avulsus</a:t>
            </a:r>
            <a:r>
              <a:rPr lang="en-US" dirty="0"/>
              <a:t> </a:t>
            </a:r>
            <a:r>
              <a:rPr lang="en-US" dirty="0">
                <a:sym typeface="Wingdings" panose="05000000000000000000" pitchFamily="2" charset="2"/>
              </a:rPr>
              <a:t> 4-spined engraver usually attacks logging slash and</a:t>
            </a:r>
            <a:r>
              <a:rPr lang="en-US" i="1" dirty="0">
                <a:sym typeface="Wingdings" panose="05000000000000000000" pitchFamily="2" charset="2"/>
              </a:rPr>
              <a:t> </a:t>
            </a:r>
            <a:r>
              <a:rPr lang="en-US" dirty="0">
                <a:sym typeface="Wingdings" panose="05000000000000000000" pitchFamily="2" charset="2"/>
              </a:rPr>
              <a:t>the upper part of a tree (small - medium branches and the upper trunk).</a:t>
            </a:r>
          </a:p>
          <a:p>
            <a:endParaRPr lang="en-US" dirty="0">
              <a:sym typeface="Wingdings" panose="05000000000000000000" pitchFamily="2" charset="2"/>
            </a:endParaRPr>
          </a:p>
          <a:p>
            <a:r>
              <a:rPr lang="en-US" dirty="0">
                <a:sym typeface="Wingdings" panose="05000000000000000000" pitchFamily="2" charset="2"/>
              </a:rPr>
              <a:t> </a:t>
            </a:r>
            <a:r>
              <a:rPr lang="en-US" i="1" dirty="0" err="1"/>
              <a:t>Ips</a:t>
            </a:r>
            <a:r>
              <a:rPr lang="en-US" i="1" dirty="0"/>
              <a:t> </a:t>
            </a:r>
            <a:r>
              <a:rPr lang="en-US" i="1" dirty="0" err="1"/>
              <a:t>grandicollis</a:t>
            </a:r>
            <a:r>
              <a:rPr lang="en-US" dirty="0"/>
              <a:t> </a:t>
            </a:r>
            <a:r>
              <a:rPr lang="en-US" dirty="0">
                <a:sym typeface="Wingdings" panose="05000000000000000000" pitchFamily="2" charset="2"/>
              </a:rPr>
              <a:t> Eastern five-</a:t>
            </a:r>
            <a:r>
              <a:rPr lang="en-US" dirty="0" err="1">
                <a:sym typeface="Wingdings" panose="05000000000000000000" pitchFamily="2" charset="2"/>
              </a:rPr>
              <a:t>spined</a:t>
            </a:r>
            <a:r>
              <a:rPr lang="en-US" dirty="0">
                <a:sym typeface="Wingdings" panose="05000000000000000000" pitchFamily="2" charset="2"/>
              </a:rPr>
              <a:t> </a:t>
            </a:r>
            <a:r>
              <a:rPr lang="en-US" i="1" dirty="0" err="1">
                <a:sym typeface="Wingdings" panose="05000000000000000000" pitchFamily="2" charset="2"/>
              </a:rPr>
              <a:t>Ips</a:t>
            </a:r>
            <a:r>
              <a:rPr lang="en-US" dirty="0">
                <a:sym typeface="Wingdings" panose="05000000000000000000" pitchFamily="2" charset="2"/>
              </a:rPr>
              <a:t> usually attacks the middle or upper part of the trunk and logging slash.</a:t>
            </a:r>
            <a:endParaRPr lang="en-US" i="1" dirty="0"/>
          </a:p>
          <a:p>
            <a:endParaRPr lang="en-US" dirty="0"/>
          </a:p>
          <a:p>
            <a:r>
              <a:rPr lang="en-US" i="1" dirty="0" err="1"/>
              <a:t>Ips</a:t>
            </a:r>
            <a:r>
              <a:rPr lang="en-US" i="1" dirty="0"/>
              <a:t> </a:t>
            </a:r>
            <a:r>
              <a:rPr lang="en-US" i="1" dirty="0" err="1"/>
              <a:t>pini</a:t>
            </a:r>
            <a:r>
              <a:rPr lang="en-US" dirty="0"/>
              <a:t> </a:t>
            </a:r>
            <a:r>
              <a:rPr lang="en-US" dirty="0">
                <a:sym typeface="Wingdings" panose="05000000000000000000" pitchFamily="2" charset="2"/>
              </a:rPr>
              <a:t> Pine engraver attacks logging slash, crowns, and smaller trunks.  The </a:t>
            </a:r>
            <a:r>
              <a:rPr lang="en-US" i="1" dirty="0" err="1">
                <a:sym typeface="Wingdings" panose="05000000000000000000" pitchFamily="2" charset="2"/>
              </a:rPr>
              <a:t>Ips</a:t>
            </a:r>
            <a:r>
              <a:rPr lang="en-US" dirty="0">
                <a:sym typeface="Wingdings" panose="05000000000000000000" pitchFamily="2" charset="2"/>
              </a:rPr>
              <a:t> </a:t>
            </a:r>
            <a:r>
              <a:rPr lang="en-US" i="1" dirty="0" err="1">
                <a:sym typeface="Wingdings" panose="05000000000000000000" pitchFamily="2" charset="2"/>
              </a:rPr>
              <a:t>pini</a:t>
            </a:r>
            <a:r>
              <a:rPr lang="en-US" dirty="0">
                <a:sym typeface="Wingdings" panose="05000000000000000000" pitchFamily="2" charset="2"/>
              </a:rPr>
              <a:t> range extends only into the Appalachian region of Georgia.</a:t>
            </a:r>
          </a:p>
          <a:p>
            <a:endParaRPr lang="en-US" i="1" dirty="0">
              <a:sym typeface="Wingdings" panose="05000000000000000000" pitchFamily="2" charset="2"/>
            </a:endParaRPr>
          </a:p>
          <a:p>
            <a:r>
              <a:rPr lang="en-US" i="1" dirty="0" err="1">
                <a:sym typeface="Wingdings" panose="05000000000000000000" pitchFamily="2" charset="2"/>
              </a:rPr>
              <a:t>Ips</a:t>
            </a:r>
            <a:r>
              <a:rPr lang="en-US" i="1" dirty="0">
                <a:sym typeface="Wingdings" panose="05000000000000000000" pitchFamily="2" charset="2"/>
              </a:rPr>
              <a:t> </a:t>
            </a:r>
            <a:r>
              <a:rPr lang="en-US" i="1" dirty="0" err="1">
                <a:sym typeface="Wingdings" panose="05000000000000000000" pitchFamily="2" charset="2"/>
              </a:rPr>
              <a:t>calligraphus</a:t>
            </a:r>
            <a:r>
              <a:rPr lang="en-US" dirty="0">
                <a:sym typeface="Wingdings" panose="05000000000000000000" pitchFamily="2" charset="2"/>
              </a:rPr>
              <a:t>  Six-</a:t>
            </a:r>
            <a:r>
              <a:rPr lang="en-US" dirty="0" err="1">
                <a:sym typeface="Wingdings" panose="05000000000000000000" pitchFamily="2" charset="2"/>
              </a:rPr>
              <a:t>spined</a:t>
            </a:r>
            <a:r>
              <a:rPr lang="en-US" dirty="0">
                <a:sym typeface="Wingdings" panose="05000000000000000000" pitchFamily="2" charset="2"/>
              </a:rPr>
              <a:t> </a:t>
            </a:r>
            <a:r>
              <a:rPr lang="en-US" i="1" dirty="0" err="1">
                <a:sym typeface="Wingdings" panose="05000000000000000000" pitchFamily="2" charset="2"/>
              </a:rPr>
              <a:t>Ips</a:t>
            </a:r>
            <a:r>
              <a:rPr lang="en-US" i="1" dirty="0">
                <a:sym typeface="Wingdings" panose="05000000000000000000" pitchFamily="2" charset="2"/>
              </a:rPr>
              <a:t> </a:t>
            </a:r>
            <a:r>
              <a:rPr lang="en-US" dirty="0">
                <a:sym typeface="Wingdings" panose="05000000000000000000" pitchFamily="2" charset="2"/>
              </a:rPr>
              <a:t>usually attacks the lower to middle trunk, larger limbs, and logging slash.</a:t>
            </a:r>
          </a:p>
          <a:p>
            <a:endParaRPr lang="en-US" i="1" dirty="0">
              <a:sym typeface="Wingdings" panose="05000000000000000000" pitchFamily="2" charset="2"/>
            </a:endParaRPr>
          </a:p>
          <a:p>
            <a:r>
              <a:rPr lang="en-US" dirty="0"/>
              <a:t>Numerous engraver beetle species may attack a tree at the same time.  Remember that engraver beetles are secondary.  Once an engraver beetle attack is confirmed, it is time to start looking for the primary problem with the pine tree.</a:t>
            </a:r>
          </a:p>
          <a:p>
            <a:endParaRPr lang="en-US" dirty="0"/>
          </a:p>
          <a:p>
            <a:r>
              <a:rPr lang="en-US" dirty="0"/>
              <a:t>Note: Presenting species specific information will be good when taking to foresters, but  may not be necessary for urban and suburban audiences.  </a:t>
            </a:r>
          </a:p>
        </p:txBody>
      </p:sp>
      <p:sp>
        <p:nvSpPr>
          <p:cNvPr id="4" name="Slide Number Placeholder 3"/>
          <p:cNvSpPr>
            <a:spLocks noGrp="1"/>
          </p:cNvSpPr>
          <p:nvPr>
            <p:ph type="sldNum" sz="quarter" idx="10"/>
          </p:nvPr>
        </p:nvSpPr>
        <p:spPr/>
        <p:txBody>
          <a:bodyPr/>
          <a:lstStyle/>
          <a:p>
            <a:fld id="{221973D4-30F5-446E-B549-4B5920B565CD}" type="slidenum">
              <a:rPr lang="en-US" smtClean="0"/>
              <a:t>4</a:t>
            </a:fld>
            <a:endParaRPr lang="en-US" dirty="0"/>
          </a:p>
        </p:txBody>
      </p:sp>
    </p:spTree>
    <p:extLst>
      <p:ext uri="{BB962C8B-B14F-4D97-AF65-F5344CB8AC3E}">
        <p14:creationId xmlns:p14="http://schemas.microsoft.com/office/powerpoint/2010/main" val="225067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Engraver beetles bore galleries in the inner bark.  Each species’ gallery looks a little different.  For example, the gallery above was created by </a:t>
            </a:r>
            <a:r>
              <a:rPr lang="en-US" i="1" dirty="0" err="1"/>
              <a:t>Ips</a:t>
            </a:r>
            <a:r>
              <a:rPr lang="en-US" dirty="0"/>
              <a:t> </a:t>
            </a:r>
            <a:r>
              <a:rPr lang="en-US" i="1" dirty="0" err="1"/>
              <a:t>calligraphus</a:t>
            </a:r>
            <a:r>
              <a:rPr lang="en-US" dirty="0"/>
              <a:t> (six-</a:t>
            </a:r>
            <a:r>
              <a:rPr lang="en-US" dirty="0" err="1"/>
              <a:t>spined</a:t>
            </a:r>
            <a:r>
              <a:rPr lang="en-US" dirty="0"/>
              <a:t> </a:t>
            </a:r>
            <a:r>
              <a:rPr lang="en-US" i="1" dirty="0" err="1"/>
              <a:t>Ips</a:t>
            </a:r>
            <a:r>
              <a:rPr lang="en-US" dirty="0"/>
              <a:t>).</a:t>
            </a:r>
          </a:p>
          <a:p>
            <a:endParaRPr lang="en-US" dirty="0"/>
          </a:p>
          <a:p>
            <a:r>
              <a:rPr lang="en-US" dirty="0"/>
              <a:t>Entrance and exit holes are usually located on the face of the bark plates.  Flowing and dried pitch may not be present, because engravers attack unhealthy trees.  The trees may not be able to produce the pitch to flush out the beetles.</a:t>
            </a:r>
          </a:p>
          <a:p>
            <a:endParaRPr lang="en-US" dirty="0"/>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5</a:t>
            </a:fld>
            <a:endParaRPr lang="en-US"/>
          </a:p>
        </p:txBody>
      </p:sp>
    </p:spTree>
    <p:extLst>
      <p:ext uri="{BB962C8B-B14F-4D97-AF65-F5344CB8AC3E}">
        <p14:creationId xmlns:p14="http://schemas.microsoft.com/office/powerpoint/2010/main" val="317777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Black turpentine beetle (also known as BTB) is the largest bark beetle species in the southeast US.  They are approximately 1/3 inch long.  Signs and symptoms include fading (green to yellow to brown) of the needles, reddish-brown boring dust, and large pitch tubes lower on the bole of the tree.</a:t>
            </a:r>
          </a:p>
          <a:p>
            <a:endParaRPr lang="en-US" dirty="0"/>
          </a:p>
          <a:p>
            <a:r>
              <a:rPr lang="en-US" dirty="0"/>
              <a:t>Females infest the tree trunk from the ground to up to 12 feet high.  A male joins the female in the tree.  Females tunnel a gallery that is 0.4 in wide by 8 – 12 in long.  Larvae feed clustered side by side, which is distinctive feature of BTB feeding.  In other bark beetle species, each larva bores its own tunnel. All life stages of BTB can be found in the tree together.  </a:t>
            </a:r>
          </a:p>
          <a:p>
            <a:endParaRPr lang="en-US" dirty="0"/>
          </a:p>
          <a:p>
            <a:r>
              <a:rPr lang="en-US" dirty="0"/>
              <a:t>Because BTB does not transmit blue stain fungi, has a limited feeding area on the tree,</a:t>
            </a:r>
            <a:r>
              <a:rPr lang="en-US" baseline="0" dirty="0"/>
              <a:t> and has a </a:t>
            </a:r>
            <a:r>
              <a:rPr lang="en-US" dirty="0"/>
              <a:t>colonial feeding habit, trees are usually not killed.  However, attacks over many generations or multiple years may cause pine mortality.</a:t>
            </a:r>
          </a:p>
          <a:p>
            <a:endParaRPr lang="en-US" dirty="0"/>
          </a:p>
          <a:p>
            <a:r>
              <a:rPr lang="en-US" dirty="0"/>
              <a:t>BTB attacks trees that are already unhealthy.  They are secondary pests.  Because of their limited feeding area on the trunk, some control measures may be successful.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1771A-666E-4833-94A9-A0A0C17EDC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15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00190"/>
            <a:ext cx="5486400" cy="4296190"/>
          </a:xfrm>
        </p:spPr>
        <p:txBody>
          <a:bodyPr/>
          <a:lstStyle/>
          <a:p>
            <a:r>
              <a:rPr lang="en-US" dirty="0"/>
              <a:t>Ambrosia beetles are a suite of species from the insect subfamilies </a:t>
            </a:r>
            <a:r>
              <a:rPr lang="en-US" dirty="0" err="1"/>
              <a:t>Scolytinae</a:t>
            </a:r>
            <a:r>
              <a:rPr lang="en-US" dirty="0"/>
              <a:t> (same family as the bark beetles) and </a:t>
            </a:r>
            <a:r>
              <a:rPr lang="en-US" dirty="0" err="1"/>
              <a:t>Platypodinae</a:t>
            </a:r>
            <a:r>
              <a:rPr lang="en-US" dirty="0"/>
              <a:t> (Subfamilies of </a:t>
            </a:r>
            <a:r>
              <a:rPr lang="en-US" dirty="0" err="1"/>
              <a:t>Curculionidae</a:t>
            </a:r>
            <a:r>
              <a:rPr lang="en-US" dirty="0"/>
              <a:t>).   These beetles are very small, less than ¼ inch.  Ambrosia beetle activity in trees is part of the normal decomposition process.  These small beetles attack dead or dying trees – both hardwood and pine.  Different species attack different types of trees.  Sign of ambrosia beetle activity include little boring dust tubes sticking out of the trunk and/or piles of boring dust located at the base of a tree. Since trees are dead or dying signs and symptoms of other beetle activity may also be present.</a:t>
            </a:r>
          </a:p>
          <a:p>
            <a:endParaRPr lang="en-US" dirty="0"/>
          </a:p>
          <a:p>
            <a:r>
              <a:rPr lang="en-US" dirty="0"/>
              <a:t>Ambrosia beetles bring fungi with them, often housed in special little pockets on the outside of their bodies.  As they dig tunnels in the phloem, sapwood, and heartwood, fungal spores are introduced to the tunnels.  The beetles dig their tunnels to provide a location in which the fungi can grow.  They then eat the fungi growing in their “garden” inside the pine tree.</a:t>
            </a:r>
          </a:p>
          <a:p>
            <a:endParaRPr lang="en-US" dirty="0"/>
          </a:p>
          <a:p>
            <a:r>
              <a:rPr lang="en-US" dirty="0"/>
              <a:t>Females lay eggs, and once the larvae hatch they begin to dig their own tunnels.  The fungi blocks the vascular tissue in the tree and contributes to tree decomposition.</a:t>
            </a:r>
          </a:p>
          <a:p>
            <a:endParaRPr lang="en-US" dirty="0"/>
          </a:p>
          <a:p>
            <a:r>
              <a:rPr lang="en-US" dirty="0"/>
              <a:t>No chemical control is recommended for ambrosia beetles in pine, because the trees are dead or nearly dead at the time of ambrosia beetle colonization.  Once ambrosia beetles are present the tree cannot be saved.</a:t>
            </a:r>
          </a:p>
          <a:p>
            <a:endParaRPr lang="en-US" dirty="0"/>
          </a:p>
          <a:p>
            <a:r>
              <a:rPr lang="en-US" dirty="0"/>
              <a:t>Some species ambrosia beetles attack hardwoods, and can be problematic in landscape, nursery, and orchard settings.  Often control measures are used to suppress these ambrosia beetles attacking hardwoods.  This is not the same case as ambrosia beetles in pines.</a:t>
            </a:r>
          </a:p>
          <a:p>
            <a:endParaRPr lang="en-US" dirty="0"/>
          </a:p>
          <a:p>
            <a:r>
              <a:rPr lang="en-US" dirty="0"/>
              <a:t>*Other</a:t>
            </a:r>
            <a:r>
              <a:rPr lang="en-US" baseline="0" dirty="0"/>
              <a:t> bark beetles will product some boring dust, but since the trees are still alive and producing sap, the boring dust will have a darker color and moister consistency.  Ambrosia beetle boring dust is light colored and dry because the tree is already dead.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E1771A-666E-4833-94A9-A0A0C17EDC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4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Southern pine beetle (SPB) are small, less than ¼ inch long  bark beetles.  They are a native pest that can have large population explosions.  The tree death that occurs in a SPB epidemic is similar to the type of damage caused by invasive species.  SPB are always present in forests at low population levels feeding on stressed pine trees.  However, healthy trees are attacked during a SPB epidemic.  When SPB attacks healthy pine trees it is a primary pest because SPB alone is causing the plant health issue.</a:t>
            </a:r>
          </a:p>
          <a:p>
            <a:endParaRPr lang="en-US" dirty="0"/>
          </a:p>
          <a:p>
            <a:r>
              <a:rPr lang="en-US" dirty="0"/>
              <a:t>A SPB “spot” is an area where SPB are killing or have already killed numerous trees.  SPB spots start with an origin tree and move across the landscape in a particular direction.  The leading edge of a SPB spot is the area with the most recently colonized trees.  The leading edge can expand up to fifty feet a day.  SPB can infest thousands of acres during an epidemic. </a:t>
            </a:r>
          </a:p>
          <a:p>
            <a:endParaRPr lang="en-US" dirty="0"/>
          </a:p>
          <a:p>
            <a:r>
              <a:rPr lang="en-US" dirty="0"/>
              <a:t>SPB spots can be stopped by cutting all infested trees, as well as a buffer of </a:t>
            </a:r>
            <a:r>
              <a:rPr lang="en-US" dirty="0" err="1"/>
              <a:t>uninfested</a:t>
            </a:r>
            <a:r>
              <a:rPr lang="en-US" dirty="0"/>
              <a:t> trees in front of the leading edge.  The buffer strip recommendation can be up to 2.5 times the length of the tallest trees depending on how fast the spot is moving or how long it takes to get logging crew to the site.  </a:t>
            </a:r>
          </a:p>
          <a:p>
            <a:endParaRPr lang="en-US" dirty="0"/>
          </a:p>
          <a:p>
            <a:r>
              <a:rPr lang="en-US" dirty="0"/>
              <a:t>It is critical to ensure that the leading edge of the spot is properly marked at the time of cutting; SPB will have moved further the next day.  It is best to contact a registered forester and the Georgia Forestry Commission if a SPB infestation is suspected.</a:t>
            </a:r>
          </a:p>
          <a:p>
            <a:endParaRPr lang="en-US" dirty="0"/>
          </a:p>
        </p:txBody>
      </p:sp>
      <p:sp>
        <p:nvSpPr>
          <p:cNvPr id="4" name="Slide Number Placeholder 3"/>
          <p:cNvSpPr>
            <a:spLocks noGrp="1"/>
          </p:cNvSpPr>
          <p:nvPr>
            <p:ph type="sldNum" sz="quarter" idx="10"/>
          </p:nvPr>
        </p:nvSpPr>
        <p:spPr/>
        <p:txBody>
          <a:bodyPr/>
          <a:lstStyle/>
          <a:p>
            <a:fld id="{221973D4-30F5-446E-B549-4B5920B565CD}" type="slidenum">
              <a:rPr lang="en-US" smtClean="0"/>
              <a:t>8</a:t>
            </a:fld>
            <a:endParaRPr lang="en-US" dirty="0"/>
          </a:p>
        </p:txBody>
      </p:sp>
    </p:spTree>
    <p:extLst>
      <p:ext uri="{BB962C8B-B14F-4D97-AF65-F5344CB8AC3E}">
        <p14:creationId xmlns:p14="http://schemas.microsoft.com/office/powerpoint/2010/main" val="262614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 of the infestation may be older, wind damaged, lightning struck, or individual stressed trees.</a:t>
            </a:r>
          </a:p>
        </p:txBody>
      </p:sp>
      <p:sp>
        <p:nvSpPr>
          <p:cNvPr id="4" name="Slide Number Placeholder 3"/>
          <p:cNvSpPr>
            <a:spLocks noGrp="1"/>
          </p:cNvSpPr>
          <p:nvPr>
            <p:ph type="sldNum" sz="quarter" idx="10"/>
          </p:nvPr>
        </p:nvSpPr>
        <p:spPr/>
        <p:txBody>
          <a:bodyPr/>
          <a:lstStyle/>
          <a:p>
            <a:fld id="{221973D4-30F5-446E-B549-4B5920B565CD}" type="slidenum">
              <a:rPr lang="en-US" smtClean="0"/>
              <a:t>9</a:t>
            </a:fld>
            <a:endParaRPr lang="en-US"/>
          </a:p>
        </p:txBody>
      </p:sp>
    </p:spTree>
    <p:extLst>
      <p:ext uri="{BB962C8B-B14F-4D97-AF65-F5344CB8AC3E}">
        <p14:creationId xmlns:p14="http://schemas.microsoft.com/office/powerpoint/2010/main" val="344115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4"/>
            <a:ext cx="7681913" cy="1523495"/>
          </a:xfrm>
        </p:spPr>
        <p:txBody>
          <a:bodyPr>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576373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46F546-B7EE-4997-B2CA-E91EB7F751C7}"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2526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46F546-B7EE-4997-B2CA-E91EB7F751C7}"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247466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6F546-B7EE-4997-B2CA-E91EB7F751C7}"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95190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46F546-B7EE-4997-B2CA-E91EB7F751C7}"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3692645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46F546-B7EE-4997-B2CA-E91EB7F751C7}" type="datetimeFigureOut">
              <a:rPr lang="en-US" smtClean="0"/>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272029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46F546-B7EE-4997-B2CA-E91EB7F751C7}" type="datetimeFigureOut">
              <a:rPr lang="en-US" smtClean="0"/>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153058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6F546-B7EE-4997-B2CA-E91EB7F751C7}" type="datetimeFigureOut">
              <a:rPr lang="en-US" smtClean="0"/>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409787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6F546-B7EE-4997-B2CA-E91EB7F751C7}"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783595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6F546-B7EE-4997-B2CA-E91EB7F751C7}" type="datetimeFigureOut">
              <a:rPr lang="en-US" smtClean="0"/>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3102113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46F546-B7EE-4997-B2CA-E91EB7F751C7}"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382525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6457304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46F546-B7EE-4997-B2CA-E91EB7F751C7}" type="datetimeFigureOut">
              <a:rPr lang="en-US" smtClean="0"/>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E192-EECD-4F2E-8A5C-D088AB88A511}" type="slidenum">
              <a:rPr lang="en-US" smtClean="0"/>
              <a:t>‹#›</a:t>
            </a:fld>
            <a:endParaRPr lang="en-US"/>
          </a:p>
        </p:txBody>
      </p:sp>
    </p:spTree>
    <p:extLst>
      <p:ext uri="{BB962C8B-B14F-4D97-AF65-F5344CB8AC3E}">
        <p14:creationId xmlns:p14="http://schemas.microsoft.com/office/powerpoint/2010/main" val="91434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4"/>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1265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7"/>
            <a:ext cx="83820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176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4"/>
            <a:ext cx="4114800" cy="1306512"/>
          </a:xfrm>
        </p:spPr>
        <p:txBody>
          <a:bodyPr/>
          <a:lstStyle>
            <a:lvl1pPr marL="254982" indent="-254982">
              <a:lnSpc>
                <a:spcPct val="90000"/>
              </a:lnSpc>
              <a:defRPr sz="2100"/>
            </a:lvl1pPr>
            <a:lvl2pPr marL="505004" indent="-244068">
              <a:lnSpc>
                <a:spcPct val="90000"/>
              </a:lnSpc>
              <a:defRPr sz="1800"/>
            </a:lvl2pPr>
            <a:lvl3pPr marL="715339" indent="-216288">
              <a:lnSpc>
                <a:spcPct val="90000"/>
              </a:lnSpc>
              <a:defRPr sz="1500"/>
            </a:lvl3pPr>
            <a:lvl4pPr marL="920714" indent="-205375">
              <a:lnSpc>
                <a:spcPct val="90000"/>
              </a:lnSpc>
              <a:defRPr sz="1350"/>
            </a:lvl4pPr>
            <a:lvl5pPr marL="1137002" indent="-21033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4"/>
            <a:ext cx="4114800" cy="1306512"/>
          </a:xfrm>
        </p:spPr>
        <p:txBody>
          <a:bodyPr/>
          <a:lstStyle>
            <a:lvl1pPr marL="260936" indent="-260936">
              <a:lnSpc>
                <a:spcPct val="90000"/>
              </a:lnSpc>
              <a:defRPr sz="2100"/>
            </a:lvl1pPr>
            <a:lvl2pPr marL="505004" indent="-254982">
              <a:lnSpc>
                <a:spcPct val="90000"/>
              </a:lnSpc>
              <a:defRPr sz="1800"/>
            </a:lvl2pPr>
            <a:lvl3pPr marL="721292" indent="-227202">
              <a:lnSpc>
                <a:spcPct val="90000"/>
              </a:lnSpc>
              <a:defRPr sz="1500"/>
            </a:lvl3pPr>
            <a:lvl4pPr marL="920714" indent="-199422">
              <a:lnSpc>
                <a:spcPct val="90000"/>
              </a:lnSpc>
              <a:defRPr sz="1350"/>
            </a:lvl4pPr>
            <a:lvl5pPr marL="1137002" indent="-205375">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3106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844366"/>
            <a:ext cx="4114800"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153008"/>
          </a:xfrm>
        </p:spPr>
        <p:txBody>
          <a:bodyPr/>
          <a:lstStyle>
            <a:lvl1pPr marL="211328" indent="-211328">
              <a:defRPr sz="1725"/>
            </a:lvl1pPr>
            <a:lvl2pPr marL="421664" indent="-199422">
              <a:defRPr sz="1500"/>
            </a:lvl2pPr>
            <a:lvl3pPr marL="610172" indent="-182555">
              <a:defRPr sz="1350"/>
            </a:lvl3pPr>
            <a:lvl4pPr marL="787766" indent="-171642">
              <a:defRPr sz="1275"/>
            </a:lvl4pPr>
            <a:lvl5pPr marL="959408" indent="-154775">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844366"/>
            <a:ext cx="4117019" cy="259686"/>
          </a:xfrm>
        </p:spPr>
        <p:txBody>
          <a:bodyPr anchor="b"/>
          <a:lstStyle>
            <a:lvl1pPr marL="0" indent="0">
              <a:lnSpc>
                <a:spcPct val="90000"/>
              </a:lnSpc>
              <a:spcBef>
                <a:spcPts val="0"/>
              </a:spcBef>
              <a:buNone/>
              <a:defRPr sz="1875" b="1"/>
            </a:lvl1pPr>
            <a:lvl2pPr marL="342887" indent="0">
              <a:buNone/>
              <a:defRPr sz="1500" b="1"/>
            </a:lvl2pPr>
            <a:lvl3pPr marL="685772"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153008"/>
          </a:xfrm>
        </p:spPr>
        <p:txBody>
          <a:bodyPr/>
          <a:lstStyle>
            <a:lvl1pPr marL="222241" indent="-222241">
              <a:defRPr sz="1725"/>
            </a:lvl1pPr>
            <a:lvl2pPr marL="427616" indent="-205375">
              <a:defRPr sz="1500"/>
            </a:lvl2pPr>
            <a:lvl3pPr marL="616124" indent="-183548">
              <a:defRPr sz="1350"/>
            </a:lvl3pPr>
            <a:lvl4pPr marL="787766" indent="-177595">
              <a:defRPr sz="1275"/>
            </a:lvl4pPr>
            <a:lvl5pPr marL="959408" indent="-165689">
              <a:defRPr sz="127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746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19905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3007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801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4985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9"/>
            <a:ext cx="8382000" cy="160197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4410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685772"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56" indent="-297656" algn="l" defTabSz="685772" rtl="0" eaLnBrk="1" latinLnBrk="0" hangingPunct="1">
        <a:lnSpc>
          <a:spcPct val="90000"/>
        </a:lnSpc>
        <a:spcBef>
          <a:spcPct val="20000"/>
        </a:spcBef>
        <a:buFontTx/>
        <a:buBlip>
          <a:blip r:embed="rId12"/>
        </a:buBlip>
        <a:defRPr sz="2400" kern="1200">
          <a:solidFill>
            <a:schemeClr val="tx1"/>
          </a:solidFill>
          <a:latin typeface="+mn-lt"/>
          <a:ea typeface="+mn-ea"/>
          <a:cs typeface="+mn-cs"/>
        </a:defRPr>
      </a:lvl1pPr>
      <a:lvl2pPr marL="685800" indent="-297656" algn="l" defTabSz="685772" rtl="0" eaLnBrk="1" latinLnBrk="0" hangingPunct="1">
        <a:lnSpc>
          <a:spcPct val="90000"/>
        </a:lnSpc>
        <a:spcBef>
          <a:spcPct val="20000"/>
        </a:spcBef>
        <a:buFontTx/>
        <a:buBlip>
          <a:blip r:embed="rId13"/>
        </a:buBlip>
        <a:defRPr sz="2100" kern="1200">
          <a:solidFill>
            <a:schemeClr val="tx1"/>
          </a:solidFill>
          <a:latin typeface="+mn-lt"/>
          <a:ea typeface="+mn-ea"/>
          <a:cs typeface="+mn-cs"/>
        </a:defRPr>
      </a:lvl2pPr>
      <a:lvl3pPr marL="944166" indent="-25836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3pPr>
      <a:lvl4pPr marL="1203722" indent="-259556"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4pPr>
      <a:lvl5pPr marL="1456135" indent="-252413" algn="l" defTabSz="685772" rtl="0" eaLnBrk="1" latinLnBrk="0" hangingPunct="1">
        <a:lnSpc>
          <a:spcPct val="90000"/>
        </a:lnSpc>
        <a:spcBef>
          <a:spcPct val="20000"/>
        </a:spcBef>
        <a:buFontTx/>
        <a:buBlip>
          <a:blip r:embed="rId13"/>
        </a:buBlip>
        <a:defRPr sz="1800" kern="1200">
          <a:solidFill>
            <a:schemeClr val="tx1"/>
          </a:solidFill>
          <a:latin typeface="+mn-lt"/>
          <a:ea typeface="+mn-ea"/>
          <a:cs typeface="+mn-cs"/>
        </a:defRPr>
      </a:lvl5pPr>
      <a:lvl6pPr marL="188587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4" indent="-171443" algn="l" defTabSz="68577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7"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9" algn="l" defTabSz="685772" rtl="0" eaLnBrk="1" latinLnBrk="0" hangingPunct="1">
        <a:defRPr sz="1350" kern="1200">
          <a:solidFill>
            <a:schemeClr val="tx1"/>
          </a:solidFill>
          <a:latin typeface="+mn-lt"/>
          <a:ea typeface="+mn-ea"/>
          <a:cs typeface="+mn-cs"/>
        </a:defRPr>
      </a:lvl4pPr>
      <a:lvl5pPr marL="1371545" algn="l" defTabSz="685772" rtl="0" eaLnBrk="1" latinLnBrk="0" hangingPunct="1">
        <a:defRPr sz="1350" kern="1200">
          <a:solidFill>
            <a:schemeClr val="tx1"/>
          </a:solidFill>
          <a:latin typeface="+mn-lt"/>
          <a:ea typeface="+mn-ea"/>
          <a:cs typeface="+mn-cs"/>
        </a:defRPr>
      </a:lvl5pPr>
      <a:lvl6pPr marL="1714432" algn="l" defTabSz="685772" rtl="0" eaLnBrk="1" latinLnBrk="0" hangingPunct="1">
        <a:defRPr sz="1350" kern="1200">
          <a:solidFill>
            <a:schemeClr val="tx1"/>
          </a:solidFill>
          <a:latin typeface="+mn-lt"/>
          <a:ea typeface="+mn-ea"/>
          <a:cs typeface="+mn-cs"/>
        </a:defRPr>
      </a:lvl6pPr>
      <a:lvl7pPr marL="2057318" algn="l" defTabSz="685772" rtl="0" eaLnBrk="1" latinLnBrk="0" hangingPunct="1">
        <a:defRPr sz="1350" kern="1200">
          <a:solidFill>
            <a:schemeClr val="tx1"/>
          </a:solidFill>
          <a:latin typeface="+mn-lt"/>
          <a:ea typeface="+mn-ea"/>
          <a:cs typeface="+mn-cs"/>
        </a:defRPr>
      </a:lvl7pPr>
      <a:lvl8pPr marL="2400204" algn="l" defTabSz="685772" rtl="0" eaLnBrk="1" latinLnBrk="0" hangingPunct="1">
        <a:defRPr sz="1350" kern="1200">
          <a:solidFill>
            <a:schemeClr val="tx1"/>
          </a:solidFill>
          <a:latin typeface="+mn-lt"/>
          <a:ea typeface="+mn-ea"/>
          <a:cs typeface="+mn-cs"/>
        </a:defRPr>
      </a:lvl8pPr>
      <a:lvl9pPr marL="2743091" algn="l" defTabSz="68577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6F546-B7EE-4997-B2CA-E91EB7F751C7}" type="datetimeFigureOut">
              <a:rPr lang="en-US" smtClean="0"/>
              <a:t>3/26/18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EE192-EECD-4F2E-8A5C-D088AB88A511}" type="slidenum">
              <a:rPr lang="en-US" smtClean="0"/>
              <a:t>‹#›</a:t>
            </a:fld>
            <a:endParaRPr lang="en-US"/>
          </a:p>
        </p:txBody>
      </p:sp>
    </p:spTree>
    <p:extLst>
      <p:ext uri="{BB962C8B-B14F-4D97-AF65-F5344CB8AC3E}">
        <p14:creationId xmlns:p14="http://schemas.microsoft.com/office/powerpoint/2010/main" val="15623690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6235"/>
          <a:stretch/>
        </p:blipFill>
        <p:spPr>
          <a:xfrm rot="5400000">
            <a:off x="5273788" y="430327"/>
            <a:ext cx="4300538" cy="3439884"/>
          </a:xfrm>
          <a:ln>
            <a:solidFill>
              <a:schemeClr val="bg1"/>
            </a:solidFill>
          </a:ln>
        </p:spPr>
      </p:pic>
      <p:pic>
        <p:nvPicPr>
          <p:cNvPr id="5" name="Content Placeholder 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9222" t="40224" r="27796" b="15978"/>
          <a:stretch/>
        </p:blipFill>
        <p:spPr>
          <a:xfrm>
            <a:off x="-1" y="4262421"/>
            <a:ext cx="3396343" cy="2595579"/>
          </a:xfrm>
          <a:ln>
            <a:solidFill>
              <a:schemeClr val="bg1"/>
            </a:solidFill>
          </a:ln>
        </p:spPr>
      </p:pic>
      <p:sp>
        <p:nvSpPr>
          <p:cNvPr id="13" name="Content Placeholder 2"/>
          <p:cNvSpPr txBox="1">
            <a:spLocks/>
          </p:cNvSpPr>
          <p:nvPr/>
        </p:nvSpPr>
        <p:spPr>
          <a:xfrm>
            <a:off x="171450" y="269670"/>
            <a:ext cx="5010150" cy="2792351"/>
          </a:xfrm>
          <a:prstGeom prst="rect">
            <a:avLst/>
          </a:prstGeo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solidFill>
                  <a:srgbClr val="7DCC2E">
                    <a:lumMod val="60000"/>
                    <a:lumOff val="40000"/>
                  </a:srgbClr>
                </a:solidFill>
              </a:rPr>
              <a:t>Deodar Weevil</a:t>
            </a:r>
          </a:p>
          <a:p>
            <a:pPr marL="0" indent="0">
              <a:lnSpc>
                <a:spcPct val="100000"/>
              </a:lnSpc>
              <a:buFont typeface="Arial" panose="020B0604020202020204" pitchFamily="34" charset="0"/>
              <a:buNone/>
            </a:pPr>
            <a:r>
              <a:rPr lang="en-US" sz="3200" b="1" i="1" dirty="0">
                <a:solidFill>
                  <a:srgbClr val="7DCC2E">
                    <a:lumMod val="60000"/>
                    <a:lumOff val="40000"/>
                  </a:srgbClr>
                </a:solidFill>
              </a:rPr>
              <a:t>   </a:t>
            </a:r>
            <a:r>
              <a:rPr lang="en-US" sz="1800" b="1" i="1" dirty="0" err="1">
                <a:solidFill>
                  <a:srgbClr val="FFFFFF"/>
                </a:solidFill>
              </a:rPr>
              <a:t>Pissodes</a:t>
            </a:r>
            <a:r>
              <a:rPr lang="en-US" sz="1800" b="1" i="1" dirty="0">
                <a:solidFill>
                  <a:srgbClr val="FFFFFF"/>
                </a:solidFill>
              </a:rPr>
              <a:t> </a:t>
            </a:r>
            <a:r>
              <a:rPr lang="en-US" sz="1800" b="1" i="1" dirty="0" err="1">
                <a:solidFill>
                  <a:srgbClr val="FFFFFF"/>
                </a:solidFill>
              </a:rPr>
              <a:t>nemorensis</a:t>
            </a:r>
            <a:endParaRPr lang="en-US" sz="1800" b="1" dirty="0">
              <a:solidFill>
                <a:srgbClr val="FFFFFF"/>
              </a:solidFill>
            </a:endParaRP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Snout weevils (</a:t>
            </a:r>
            <a:r>
              <a:rPr lang="en-US" b="1" dirty="0" err="1">
                <a:solidFill>
                  <a:srgbClr val="FFFFFF"/>
                </a:solidFill>
              </a:rPr>
              <a:t>Curculionidae</a:t>
            </a:r>
            <a:r>
              <a:rPr lang="en-US" b="1" dirty="0">
                <a:solidFill>
                  <a:srgbClr val="FFFFFF"/>
                </a:solidFill>
              </a:rPr>
              <a:t>)</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1 generation each year</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Active fall to early spring</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New adults emerge in spring</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Attack weakened/dying trees</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Secondary</a:t>
            </a:r>
          </a:p>
          <a:p>
            <a:pPr>
              <a:lnSpc>
                <a:spcPct val="100000"/>
              </a:lnSpc>
            </a:pPr>
            <a:endParaRPr lang="en-US" sz="2000" b="1" dirty="0">
              <a:solidFill>
                <a:srgbClr val="FFFFFF"/>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4115" y="4278087"/>
            <a:ext cx="3429000" cy="2571750"/>
          </a:xfrm>
          <a:prstGeom prst="rect">
            <a:avLst/>
          </a:prstGeom>
          <a:ln>
            <a:solidFill>
              <a:schemeClr val="bg1"/>
            </a:solidFill>
          </a:ln>
        </p:spPr>
      </p:pic>
      <p:sp>
        <p:nvSpPr>
          <p:cNvPr id="7" name="TextBox 6"/>
          <p:cNvSpPr txBox="1"/>
          <p:nvPr/>
        </p:nvSpPr>
        <p:spPr>
          <a:xfrm>
            <a:off x="5704114" y="1366"/>
            <a:ext cx="3439885"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Bark sloughing off</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2544541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886693" y="886193"/>
            <a:ext cx="5143500" cy="3371114"/>
          </a:xfrm>
          <a:prstGeom prst="rect">
            <a:avLst/>
          </a:prstGeom>
          <a:ln>
            <a:solidFill>
              <a:schemeClr val="bg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27028" t="15622" r="14785" b="24411"/>
          <a:stretch/>
        </p:blipFill>
        <p:spPr>
          <a:xfrm rot="5400000">
            <a:off x="659026" y="2410418"/>
            <a:ext cx="4387753" cy="4507417"/>
          </a:xfrm>
          <a:prstGeom prst="rect">
            <a:avLst/>
          </a:prstGeom>
          <a:ln>
            <a:solidFill>
              <a:schemeClr val="bg1"/>
            </a:solidFill>
          </a:ln>
        </p:spPr>
      </p:pic>
      <p:grpSp>
        <p:nvGrpSpPr>
          <p:cNvPr id="10" name="Group 9"/>
          <p:cNvGrpSpPr/>
          <p:nvPr/>
        </p:nvGrpSpPr>
        <p:grpSpPr>
          <a:xfrm>
            <a:off x="3276600" y="998406"/>
            <a:ext cx="3929420" cy="1308066"/>
            <a:chOff x="196998" y="2360987"/>
            <a:chExt cx="5239227" cy="1744088"/>
          </a:xfrm>
        </p:grpSpPr>
        <p:cxnSp>
          <p:nvCxnSpPr>
            <p:cNvPr id="11" name="Straight Arrow Connector 10"/>
            <p:cNvCxnSpPr/>
            <p:nvPr/>
          </p:nvCxnSpPr>
          <p:spPr>
            <a:xfrm>
              <a:off x="2367543" y="2572252"/>
              <a:ext cx="3068682" cy="15328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6998" y="2360987"/>
              <a:ext cx="2580836" cy="553997"/>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SPB p</a:t>
              </a:r>
              <a:r>
                <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rPr>
                <a:t>itch tubes</a:t>
              </a:r>
            </a:p>
          </p:txBody>
        </p:sp>
      </p:grpSp>
      <p:grpSp>
        <p:nvGrpSpPr>
          <p:cNvPr id="7" name="Group 6"/>
          <p:cNvGrpSpPr/>
          <p:nvPr/>
        </p:nvGrpSpPr>
        <p:grpSpPr>
          <a:xfrm>
            <a:off x="3845083" y="5143500"/>
            <a:ext cx="3818449" cy="1128421"/>
            <a:chOff x="-2126669" y="1094908"/>
            <a:chExt cx="5091266" cy="1504561"/>
          </a:xfrm>
        </p:grpSpPr>
        <p:cxnSp>
          <p:nvCxnSpPr>
            <p:cNvPr id="13" name="Straight Arrow Connector 12"/>
            <p:cNvCxnSpPr/>
            <p:nvPr/>
          </p:nvCxnSpPr>
          <p:spPr>
            <a:xfrm flipH="1" flipV="1">
              <a:off x="-2126669" y="1094908"/>
              <a:ext cx="4525202" cy="12660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5734" y="1614584"/>
              <a:ext cx="2128863" cy="98488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SPB caught in p</a:t>
              </a:r>
              <a:r>
                <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rPr>
                <a:t>itch</a:t>
              </a:r>
            </a:p>
          </p:txBody>
        </p:sp>
      </p:grpSp>
    </p:spTree>
    <p:extLst>
      <p:ext uri="{BB962C8B-B14F-4D97-AF65-F5344CB8AC3E}">
        <p14:creationId xmlns:p14="http://schemas.microsoft.com/office/powerpoint/2010/main" val="963435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115398"/>
            <a:ext cx="9144000" cy="175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77986" y="-277987"/>
            <a:ext cx="5185922" cy="5741893"/>
          </a:xfrm>
          <a:prstGeom prst="rect">
            <a:avLst/>
          </a:prstGeom>
          <a:ln>
            <a:solidFill>
              <a:schemeClr val="bg1"/>
            </a:solidFill>
          </a:ln>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857664" y="915220"/>
            <a:ext cx="5172530" cy="3371114"/>
          </a:xfrm>
          <a:prstGeom prst="rect">
            <a:avLst/>
          </a:prstGeom>
          <a:ln>
            <a:solidFill>
              <a:schemeClr val="bg1"/>
            </a:solidFill>
          </a:ln>
        </p:spPr>
      </p:pic>
      <p:sp>
        <p:nvSpPr>
          <p:cNvPr id="4" name="TextBox 3"/>
          <p:cNvSpPr txBox="1"/>
          <p:nvPr/>
        </p:nvSpPr>
        <p:spPr>
          <a:xfrm>
            <a:off x="2072624" y="5785064"/>
            <a:ext cx="1596647"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SPB galleries</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
        <p:nvSpPr>
          <p:cNvPr id="5" name="TextBox 4"/>
          <p:cNvSpPr txBox="1"/>
          <p:nvPr/>
        </p:nvSpPr>
        <p:spPr>
          <a:xfrm>
            <a:off x="6466384" y="5623481"/>
            <a:ext cx="1984119" cy="73866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SPB pitch tubes in bark crevices</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781393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50857"/>
            <a:ext cx="9144000" cy="907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50509" y="6173595"/>
            <a:ext cx="5099329" cy="461665"/>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DCC2E">
                    <a:lumMod val="60000"/>
                    <a:lumOff val="40000"/>
                  </a:srgbClr>
                </a:solidFill>
                <a:latin typeface="Calibri"/>
              </a:rPr>
              <a:t>o</a:t>
            </a:r>
            <a:r>
              <a:rPr lang="en-US" sz="2400" b="1" noProof="0" dirty="0">
                <a:solidFill>
                  <a:srgbClr val="7DCC2E">
                    <a:lumMod val="60000"/>
                    <a:lumOff val="40000"/>
                  </a:srgbClr>
                </a:solidFill>
                <a:latin typeface="Calibri"/>
              </a:rPr>
              <a:t>range/red crowns of dead </a:t>
            </a:r>
            <a:r>
              <a:rPr lang="en-US" sz="2400" b="1" dirty="0">
                <a:solidFill>
                  <a:srgbClr val="7DCC2E">
                    <a:lumMod val="60000"/>
                    <a:lumOff val="40000"/>
                  </a:srgbClr>
                </a:solidFill>
                <a:latin typeface="Calibri"/>
              </a:rPr>
              <a:t>pines</a:t>
            </a:r>
            <a:endParaRPr kumimoji="0" lang="en-US" sz="2400" b="1" i="0" u="none" strike="noStrike" kern="1200" cap="none" spc="0" normalizeH="0" baseline="0" noProof="0" dirty="0">
              <a:ln>
                <a:noFill/>
              </a:ln>
              <a:solidFill>
                <a:srgbClr val="7DCC2E">
                  <a:lumMod val="60000"/>
                  <a:lumOff val="40000"/>
                </a:srgbClr>
              </a:solidFill>
              <a:effectLst/>
              <a:uLnTx/>
              <a:uFillTx/>
              <a:latin typeface="Calibri"/>
            </a:endParaRPr>
          </a:p>
        </p:txBody>
      </p:sp>
    </p:spTree>
    <p:extLst>
      <p:ext uri="{BB962C8B-B14F-4D97-AF65-F5344CB8AC3E}">
        <p14:creationId xmlns:p14="http://schemas.microsoft.com/office/powerpoint/2010/main" val="2463454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361"/>
          <a:stretch/>
        </p:blipFill>
        <p:spPr>
          <a:xfrm rot="5400000">
            <a:off x="5000888" y="2714888"/>
            <a:ext cx="4846337" cy="3439887"/>
          </a:xfrm>
          <a:prstGeom prst="rect">
            <a:avLst/>
          </a:prstGeom>
          <a:ln>
            <a:solidFill>
              <a:schemeClr val="bg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1326" r="8609"/>
          <a:stretch/>
        </p:blipFill>
        <p:spPr>
          <a:xfrm rot="5400000">
            <a:off x="312136" y="4035053"/>
            <a:ext cx="2510813" cy="3135086"/>
          </a:xfrm>
          <a:prstGeom prst="rect">
            <a:avLst/>
          </a:prstGeom>
          <a:ln>
            <a:solidFill>
              <a:schemeClr val="bg1"/>
            </a:solidFill>
          </a:ln>
        </p:spPr>
      </p:pic>
      <p:sp>
        <p:nvSpPr>
          <p:cNvPr id="2" name="Oval 1"/>
          <p:cNvSpPr/>
          <p:nvPr/>
        </p:nvSpPr>
        <p:spPr bwMode="auto">
          <a:xfrm>
            <a:off x="6995886" y="4180114"/>
            <a:ext cx="1770743" cy="1727200"/>
          </a:xfrm>
          <a:prstGeom prst="ellipse">
            <a:avLst/>
          </a:prstGeom>
          <a:noFill/>
          <a:ln w="57150">
            <a:solidFill>
              <a:srgbClr val="C0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latin typeface="Segoe" pitchFamily="34" charset="0"/>
            </a:endParaRPr>
          </a:p>
        </p:txBody>
      </p:sp>
      <p:sp>
        <p:nvSpPr>
          <p:cNvPr id="13" name="TextBox 12"/>
          <p:cNvSpPr txBox="1"/>
          <p:nvPr/>
        </p:nvSpPr>
        <p:spPr>
          <a:xfrm>
            <a:off x="5704113" y="1993185"/>
            <a:ext cx="3439887"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Chip cocoons</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
        <p:nvSpPr>
          <p:cNvPr id="7" name="Content Placeholder 2"/>
          <p:cNvSpPr txBox="1">
            <a:spLocks/>
          </p:cNvSpPr>
          <p:nvPr/>
        </p:nvSpPr>
        <p:spPr>
          <a:xfrm>
            <a:off x="171450" y="269670"/>
            <a:ext cx="5010150" cy="2792351"/>
          </a:xfrm>
          <a:prstGeom prst="rect">
            <a:avLst/>
          </a:prstGeo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solidFill>
                  <a:srgbClr val="7DCC2E">
                    <a:lumMod val="60000"/>
                    <a:lumOff val="40000"/>
                  </a:srgbClr>
                </a:solidFill>
              </a:rPr>
              <a:t>Deodar Weevil</a:t>
            </a:r>
          </a:p>
          <a:p>
            <a:pPr marL="0" indent="0">
              <a:lnSpc>
                <a:spcPct val="100000"/>
              </a:lnSpc>
              <a:buFont typeface="Arial" panose="020B0604020202020204" pitchFamily="34" charset="0"/>
              <a:buNone/>
            </a:pPr>
            <a:r>
              <a:rPr lang="en-US" sz="3200" b="1" i="1" dirty="0">
                <a:solidFill>
                  <a:srgbClr val="7DCC2E">
                    <a:lumMod val="60000"/>
                    <a:lumOff val="40000"/>
                  </a:srgbClr>
                </a:solidFill>
              </a:rPr>
              <a:t>   </a:t>
            </a:r>
            <a:r>
              <a:rPr lang="en-US" sz="1800" b="1" i="1" dirty="0" err="1">
                <a:solidFill>
                  <a:srgbClr val="FFFFFF"/>
                </a:solidFill>
              </a:rPr>
              <a:t>Pissodes</a:t>
            </a:r>
            <a:r>
              <a:rPr lang="en-US" sz="1800" b="1" i="1" dirty="0">
                <a:solidFill>
                  <a:srgbClr val="FFFFFF"/>
                </a:solidFill>
              </a:rPr>
              <a:t> </a:t>
            </a:r>
            <a:r>
              <a:rPr lang="en-US" sz="1800" b="1" i="1" dirty="0" err="1">
                <a:solidFill>
                  <a:srgbClr val="FFFFFF"/>
                </a:solidFill>
              </a:rPr>
              <a:t>nemorensis</a:t>
            </a:r>
            <a:endParaRPr lang="en-US" sz="1800" b="1" dirty="0">
              <a:solidFill>
                <a:srgbClr val="FFFFFF"/>
              </a:solidFill>
            </a:endParaRP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Snout weevils (</a:t>
            </a:r>
            <a:r>
              <a:rPr lang="en-US" b="1" dirty="0" err="1">
                <a:solidFill>
                  <a:srgbClr val="FFFFFF"/>
                </a:solidFill>
              </a:rPr>
              <a:t>Curculionidae</a:t>
            </a:r>
            <a:r>
              <a:rPr lang="en-US" b="1" dirty="0">
                <a:solidFill>
                  <a:srgbClr val="FFFFFF"/>
                </a:solidFill>
              </a:rPr>
              <a:t>)</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1 generation each year</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Active in the fall</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New adults emerge in spring</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Attack weakened/dying trees</a:t>
            </a:r>
          </a:p>
          <a:p>
            <a:pPr marL="505004" lvl="1" indent="-244068" defTabSz="685772">
              <a:lnSpc>
                <a:spcPct val="100000"/>
              </a:lnSpc>
              <a:spcBef>
                <a:spcPct val="20000"/>
              </a:spcBef>
              <a:buFont typeface="Arial" panose="020B0604020202020204" pitchFamily="34" charset="0"/>
              <a:buBlip>
                <a:blip r:embed="rId5"/>
              </a:buBlip>
            </a:pPr>
            <a:r>
              <a:rPr lang="en-US" b="1" dirty="0">
                <a:solidFill>
                  <a:srgbClr val="FFFFFF"/>
                </a:solidFill>
              </a:rPr>
              <a:t>Secondary</a:t>
            </a:r>
          </a:p>
          <a:p>
            <a:pPr>
              <a:lnSpc>
                <a:spcPct val="100000"/>
              </a:lnSpc>
            </a:pPr>
            <a:endParaRPr lang="en-US" sz="2000" b="1" dirty="0">
              <a:solidFill>
                <a:srgbClr val="FFFFFF"/>
              </a:solidFill>
            </a:endParaRPr>
          </a:p>
        </p:txBody>
      </p:sp>
    </p:spTree>
    <p:extLst>
      <p:ext uri="{BB962C8B-B14F-4D97-AF65-F5344CB8AC3E}">
        <p14:creationId xmlns:p14="http://schemas.microsoft.com/office/powerpoint/2010/main" val="21034096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6462674" y="6650242"/>
            <a:ext cx="2788899" cy="207749"/>
          </a:xfrm>
          <a:prstGeom prst="rect">
            <a:avLst/>
          </a:prstGeom>
          <a:noFill/>
        </p:spPr>
        <p:txBody>
          <a:bodyPr wrap="square" rtlCol="0">
            <a:spAutoFit/>
          </a:bodyPr>
          <a:lstStyle/>
          <a:p>
            <a:r>
              <a:rPr lang="en-US" sz="750" dirty="0">
                <a:solidFill>
                  <a:prstClr val="black"/>
                </a:solidFill>
                <a:latin typeface="Calibri"/>
              </a:rPr>
              <a:t>Pennsylvania Department of Conservation and Natural Resources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177863" y="1177862"/>
            <a:ext cx="6858002" cy="4502277"/>
          </a:xfrm>
          <a:prstGeom prst="rect">
            <a:avLst/>
          </a:prstGeom>
          <a:ln>
            <a:solidFill>
              <a:schemeClr val="bg1"/>
            </a:solidFill>
          </a:ln>
        </p:spPr>
      </p:pic>
      <p:sp>
        <p:nvSpPr>
          <p:cNvPr id="8" name="Content Placeholder 2"/>
          <p:cNvSpPr>
            <a:spLocks noGrp="1"/>
          </p:cNvSpPr>
          <p:nvPr>
            <p:ph sz="half" idx="1"/>
          </p:nvPr>
        </p:nvSpPr>
        <p:spPr>
          <a:xfrm>
            <a:off x="4414284" y="-66642"/>
            <a:ext cx="4465864"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spcBef>
                <a:spcPts val="0"/>
              </a:spcBef>
              <a:buNone/>
            </a:pPr>
            <a:r>
              <a:rPr lang="en-US" sz="3600" b="1" dirty="0">
                <a:solidFill>
                  <a:schemeClr val="accent4">
                    <a:lumMod val="60000"/>
                    <a:lumOff val="40000"/>
                  </a:schemeClr>
                </a:solidFill>
              </a:rPr>
              <a:t>Engraver Beetles</a:t>
            </a:r>
          </a:p>
          <a:p>
            <a:pPr marL="0" indent="0" algn="ctr">
              <a:lnSpc>
                <a:spcPct val="100000"/>
              </a:lnSpc>
              <a:spcBef>
                <a:spcPts val="0"/>
              </a:spcBef>
              <a:buNone/>
            </a:pPr>
            <a:r>
              <a:rPr lang="en-US" sz="2400" b="1" i="1" dirty="0" err="1">
                <a:solidFill>
                  <a:schemeClr val="accent4">
                    <a:lumMod val="60000"/>
                    <a:lumOff val="40000"/>
                  </a:schemeClr>
                </a:solidFill>
              </a:rPr>
              <a:t>Ips</a:t>
            </a:r>
            <a:r>
              <a:rPr lang="en-US" sz="2400" b="1" i="1" dirty="0">
                <a:solidFill>
                  <a:schemeClr val="accent4">
                    <a:lumMod val="60000"/>
                    <a:lumOff val="40000"/>
                  </a:schemeClr>
                </a:solidFill>
              </a:rPr>
              <a:t> </a:t>
            </a:r>
            <a:r>
              <a:rPr lang="en-US" sz="2400" b="1" i="1" dirty="0" err="1">
                <a:solidFill>
                  <a:schemeClr val="accent4">
                    <a:lumMod val="60000"/>
                    <a:lumOff val="40000"/>
                  </a:schemeClr>
                </a:solidFill>
              </a:rPr>
              <a:t>avulsus</a:t>
            </a:r>
            <a:r>
              <a:rPr lang="en-US" sz="2400" b="1" i="1" dirty="0">
                <a:solidFill>
                  <a:schemeClr val="accent4">
                    <a:lumMod val="60000"/>
                    <a:lumOff val="40000"/>
                  </a:schemeClr>
                </a:solidFill>
              </a:rPr>
              <a:t>, </a:t>
            </a:r>
            <a:r>
              <a:rPr lang="en-US" sz="2400" b="1" i="1" dirty="0" err="1">
                <a:solidFill>
                  <a:schemeClr val="accent4">
                    <a:lumMod val="60000"/>
                    <a:lumOff val="40000"/>
                  </a:schemeClr>
                </a:solidFill>
              </a:rPr>
              <a:t>grandicolis</a:t>
            </a:r>
            <a:r>
              <a:rPr lang="en-US" sz="2400" b="1" i="1" dirty="0">
                <a:solidFill>
                  <a:schemeClr val="accent4">
                    <a:lumMod val="60000"/>
                    <a:lumOff val="40000"/>
                  </a:schemeClr>
                </a:solidFill>
              </a:rPr>
              <a:t>, </a:t>
            </a:r>
            <a:r>
              <a:rPr lang="en-US" sz="2400" b="1" i="1" dirty="0" err="1">
                <a:solidFill>
                  <a:schemeClr val="accent4">
                    <a:lumMod val="60000"/>
                    <a:lumOff val="40000"/>
                  </a:schemeClr>
                </a:solidFill>
              </a:rPr>
              <a:t>calligraphus</a:t>
            </a:r>
            <a:endParaRPr lang="en-US" sz="2400" b="1" i="1" dirty="0">
              <a:solidFill>
                <a:schemeClr val="accent4">
                  <a:lumMod val="60000"/>
                  <a:lumOff val="40000"/>
                </a:schemeClr>
              </a:solidFill>
            </a:endParaRP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spcBef>
                <a:spcPts val="0"/>
              </a:spcBef>
            </a:pPr>
            <a:r>
              <a:rPr lang="en-US" sz="2400" b="1" dirty="0"/>
              <a:t>Isolated occurrence (usually)</a:t>
            </a:r>
          </a:p>
          <a:p>
            <a:pPr lvl="1">
              <a:lnSpc>
                <a:spcPct val="100000"/>
              </a:lnSpc>
              <a:spcBef>
                <a:spcPts val="0"/>
              </a:spcBef>
            </a:pPr>
            <a:r>
              <a:rPr lang="en-US" sz="2400" b="1" dirty="0"/>
              <a:t>Colonize stressed trees,                    branches, slash</a:t>
            </a:r>
          </a:p>
          <a:p>
            <a:pPr lvl="1">
              <a:lnSpc>
                <a:spcPct val="100000"/>
              </a:lnSpc>
              <a:spcBef>
                <a:spcPts val="0"/>
              </a:spcBef>
            </a:pPr>
            <a:r>
              <a:rPr lang="en-US" sz="2400" b="1" dirty="0"/>
              <a:t>Secondary</a:t>
            </a:r>
          </a:p>
        </p:txBody>
      </p:sp>
      <p:sp>
        <p:nvSpPr>
          <p:cNvPr id="9" name="TextBox 8"/>
          <p:cNvSpPr txBox="1"/>
          <p:nvPr/>
        </p:nvSpPr>
        <p:spPr>
          <a:xfrm>
            <a:off x="0" y="-18513"/>
            <a:ext cx="4497353"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Engraver galleries</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pic>
        <p:nvPicPr>
          <p:cNvPr id="2" name="Picture 1"/>
          <p:cNvPicPr>
            <a:picLocks noChangeAspect="1"/>
          </p:cNvPicPr>
          <p:nvPr/>
        </p:nvPicPr>
        <p:blipFill rotWithShape="1">
          <a:blip r:embed="rId4"/>
          <a:srcRect b="7866"/>
          <a:stretch/>
        </p:blipFill>
        <p:spPr>
          <a:xfrm>
            <a:off x="5495064" y="4170209"/>
            <a:ext cx="3648936" cy="2687782"/>
          </a:xfrm>
          <a:prstGeom prst="rect">
            <a:avLst/>
          </a:prstGeom>
          <a:ln>
            <a:solidFill>
              <a:schemeClr val="bg1"/>
            </a:solidFill>
          </a:ln>
        </p:spPr>
      </p:pic>
      <p:sp>
        <p:nvSpPr>
          <p:cNvPr id="10" name="TextBox 9"/>
          <p:cNvSpPr txBox="1"/>
          <p:nvPr/>
        </p:nvSpPr>
        <p:spPr>
          <a:xfrm flipH="1">
            <a:off x="5920512" y="6654251"/>
            <a:ext cx="3296242" cy="207749"/>
          </a:xfrm>
          <a:prstGeom prst="rect">
            <a:avLst/>
          </a:prstGeom>
          <a:noFill/>
          <a:ln>
            <a:noFill/>
          </a:ln>
        </p:spPr>
        <p:txBody>
          <a:bodyPr wrap="square" rtlCol="0">
            <a:spAutoFit/>
          </a:bodyPr>
          <a:lstStyle/>
          <a:p>
            <a:r>
              <a:rPr lang="en-US" sz="750" dirty="0">
                <a:solidFill>
                  <a:schemeClr val="bg1"/>
                </a:solidFill>
                <a:latin typeface="Calibri"/>
              </a:rPr>
              <a:t>Pennsylvania Department of Conservation and Natural Resources, Bugwood.org</a:t>
            </a:r>
          </a:p>
        </p:txBody>
      </p:sp>
    </p:spTree>
    <p:extLst>
      <p:ext uri="{BB962C8B-B14F-4D97-AF65-F5344CB8AC3E}">
        <p14:creationId xmlns:p14="http://schemas.microsoft.com/office/powerpoint/2010/main" val="26865777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647" y="1494971"/>
            <a:ext cx="9157647" cy="91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49280" t="40137" r="3423" b="25418"/>
          <a:stretch/>
        </p:blipFill>
        <p:spPr>
          <a:xfrm>
            <a:off x="-13646" y="2413534"/>
            <a:ext cx="9157647" cy="2813561"/>
          </a:xfrm>
          <a:prstGeom prst="rect">
            <a:avLst/>
          </a:prstGeom>
        </p:spPr>
      </p:pic>
      <p:sp>
        <p:nvSpPr>
          <p:cNvPr id="6" name="TextBox 5"/>
          <p:cNvSpPr txBox="1"/>
          <p:nvPr/>
        </p:nvSpPr>
        <p:spPr>
          <a:xfrm>
            <a:off x="0" y="5903895"/>
            <a:ext cx="8782334" cy="954107"/>
          </a:xfrm>
          <a:prstGeom prst="rect">
            <a:avLst/>
          </a:prstGeom>
          <a:noFill/>
        </p:spPr>
        <p:txBody>
          <a:bodyPr wrap="square" rtlCol="0">
            <a:spAutoFit/>
          </a:bodyPr>
          <a:lstStyle/>
          <a:p>
            <a:r>
              <a:rPr lang="en-US" sz="1400" b="1" dirty="0" err="1">
                <a:solidFill>
                  <a:srgbClr val="7DCC2E">
                    <a:lumMod val="60000"/>
                    <a:lumOff val="40000"/>
                  </a:srgbClr>
                </a:solidFill>
                <a:latin typeface="Calibri"/>
              </a:rPr>
              <a:t>Ips</a:t>
            </a:r>
            <a:r>
              <a:rPr lang="en-US" sz="1400" b="1" dirty="0">
                <a:solidFill>
                  <a:srgbClr val="7DCC2E">
                    <a:lumMod val="60000"/>
                    <a:lumOff val="40000"/>
                  </a:srgbClr>
                </a:solidFill>
                <a:latin typeface="Calibri"/>
              </a:rPr>
              <a:t> Bark Beetles in the Southeastern U.S.</a:t>
            </a:r>
          </a:p>
          <a:p>
            <a:r>
              <a:rPr lang="en-US" sz="1400" b="1" dirty="0">
                <a:solidFill>
                  <a:srgbClr val="7DCC2E">
                    <a:lumMod val="60000"/>
                    <a:lumOff val="40000"/>
                  </a:srgbClr>
                </a:solidFill>
                <a:latin typeface="Calibri"/>
              </a:rPr>
              <a:t>Southern Regional Extension Forestry</a:t>
            </a:r>
          </a:p>
          <a:p>
            <a:r>
              <a:rPr lang="en-US" sz="1400" b="1" dirty="0">
                <a:solidFill>
                  <a:srgbClr val="7DCC2E">
                    <a:lumMod val="60000"/>
                    <a:lumOff val="40000"/>
                  </a:srgbClr>
                </a:solidFill>
                <a:latin typeface="Calibri"/>
              </a:rPr>
              <a:t>D. Coyle, B. Self, J. Floyd, and J. Riggins</a:t>
            </a:r>
          </a:p>
          <a:p>
            <a:r>
              <a:rPr lang="en-US" sz="1400" b="1" dirty="0">
                <a:solidFill>
                  <a:srgbClr val="7DCC2E">
                    <a:lumMod val="60000"/>
                    <a:lumOff val="40000"/>
                  </a:srgbClr>
                </a:solidFill>
                <a:latin typeface="Calibri"/>
              </a:rPr>
              <a:t>http://www.sref.info/resources/publications/ips-bark-beetles-in-the-southeastern-u.s</a:t>
            </a:r>
          </a:p>
        </p:txBody>
      </p:sp>
      <p:sp>
        <p:nvSpPr>
          <p:cNvPr id="7" name="TextBox 6"/>
          <p:cNvSpPr txBox="1"/>
          <p:nvPr/>
        </p:nvSpPr>
        <p:spPr>
          <a:xfrm>
            <a:off x="-39201" y="1651651"/>
            <a:ext cx="2367763" cy="523220"/>
          </a:xfrm>
          <a:prstGeom prst="rect">
            <a:avLst/>
          </a:prstGeom>
          <a:solidFill>
            <a:schemeClr val="bg1"/>
          </a:solidFill>
        </p:spPr>
        <p:txBody>
          <a:bodyPr wrap="none" rtlCol="0">
            <a:spAutoFit/>
          </a:bodyPr>
          <a:lstStyle/>
          <a:p>
            <a:pPr algn="ctr"/>
            <a:r>
              <a:rPr lang="en-US" sz="1400" b="1" dirty="0">
                <a:solidFill>
                  <a:srgbClr val="7DCC2E">
                    <a:lumMod val="60000"/>
                    <a:lumOff val="40000"/>
                  </a:srgbClr>
                </a:solidFill>
                <a:latin typeface="Calibri"/>
              </a:rPr>
              <a:t>Small southern pine engraver</a:t>
            </a:r>
          </a:p>
          <a:p>
            <a:pPr algn="ctr"/>
            <a:r>
              <a:rPr lang="en-US" sz="1400" b="1" i="1" dirty="0" err="1">
                <a:solidFill>
                  <a:srgbClr val="7DCC2E">
                    <a:lumMod val="60000"/>
                    <a:lumOff val="40000"/>
                  </a:srgbClr>
                </a:solidFill>
                <a:latin typeface="Calibri"/>
              </a:rPr>
              <a:t>Ips</a:t>
            </a:r>
            <a:r>
              <a:rPr lang="en-US" sz="1400" b="1" i="1" dirty="0">
                <a:solidFill>
                  <a:srgbClr val="7DCC2E">
                    <a:lumMod val="60000"/>
                    <a:lumOff val="40000"/>
                  </a:srgbClr>
                </a:solidFill>
                <a:latin typeface="Calibri"/>
              </a:rPr>
              <a:t> </a:t>
            </a:r>
            <a:r>
              <a:rPr lang="en-US" sz="1400" b="1" i="1" dirty="0" err="1">
                <a:solidFill>
                  <a:srgbClr val="7DCC2E">
                    <a:lumMod val="60000"/>
                    <a:lumOff val="40000"/>
                  </a:srgbClr>
                </a:solidFill>
                <a:latin typeface="Calibri"/>
              </a:rPr>
              <a:t>avulsus</a:t>
            </a:r>
            <a:endParaRPr lang="en-US" sz="1400" b="1" i="1" dirty="0">
              <a:solidFill>
                <a:srgbClr val="7DCC2E">
                  <a:lumMod val="60000"/>
                  <a:lumOff val="40000"/>
                </a:srgbClr>
              </a:solidFill>
              <a:latin typeface="Calibri"/>
            </a:endParaRPr>
          </a:p>
        </p:txBody>
      </p:sp>
      <p:sp>
        <p:nvSpPr>
          <p:cNvPr id="8" name="TextBox 7"/>
          <p:cNvSpPr txBox="1"/>
          <p:nvPr/>
        </p:nvSpPr>
        <p:spPr>
          <a:xfrm>
            <a:off x="2529200" y="1651653"/>
            <a:ext cx="1851982" cy="584775"/>
          </a:xfrm>
          <a:prstGeom prst="rect">
            <a:avLst/>
          </a:prstGeom>
          <a:solidFill>
            <a:schemeClr val="bg1"/>
          </a:solidFill>
        </p:spPr>
        <p:txBody>
          <a:bodyPr wrap="none" rtlCol="0">
            <a:spAutoFit/>
          </a:bodyPr>
          <a:lstStyle/>
          <a:p>
            <a:pPr algn="ctr"/>
            <a:r>
              <a:rPr lang="en-US" sz="1600" b="1" dirty="0">
                <a:solidFill>
                  <a:srgbClr val="7DCC2E">
                    <a:lumMod val="60000"/>
                    <a:lumOff val="40000"/>
                  </a:srgbClr>
                </a:solidFill>
                <a:latin typeface="Calibri"/>
              </a:rPr>
              <a:t>Eastern five-</a:t>
            </a:r>
            <a:r>
              <a:rPr lang="en-US" sz="1600" b="1" dirty="0" err="1">
                <a:solidFill>
                  <a:srgbClr val="7DCC2E">
                    <a:lumMod val="60000"/>
                    <a:lumOff val="40000"/>
                  </a:srgbClr>
                </a:solidFill>
                <a:latin typeface="Calibri"/>
              </a:rPr>
              <a:t>spined</a:t>
            </a:r>
            <a:r>
              <a:rPr lang="en-US" sz="1600" b="1" dirty="0">
                <a:solidFill>
                  <a:srgbClr val="7DCC2E">
                    <a:lumMod val="60000"/>
                    <a:lumOff val="40000"/>
                  </a:srgbClr>
                </a:solidFill>
                <a:latin typeface="Calibri"/>
              </a:rPr>
              <a:t> </a:t>
            </a:r>
          </a:p>
          <a:p>
            <a:pPr algn="ctr"/>
            <a:r>
              <a:rPr lang="en-US" sz="1600" b="1" i="1" dirty="0" err="1">
                <a:solidFill>
                  <a:srgbClr val="7DCC2E">
                    <a:lumMod val="60000"/>
                    <a:lumOff val="40000"/>
                  </a:srgbClr>
                </a:solidFill>
                <a:latin typeface="Calibri"/>
              </a:rPr>
              <a:t>Ips</a:t>
            </a:r>
            <a:r>
              <a:rPr lang="en-US" sz="1600" b="1" i="1" dirty="0">
                <a:solidFill>
                  <a:srgbClr val="7DCC2E">
                    <a:lumMod val="60000"/>
                    <a:lumOff val="40000"/>
                  </a:srgbClr>
                </a:solidFill>
                <a:latin typeface="Calibri"/>
              </a:rPr>
              <a:t> </a:t>
            </a:r>
            <a:r>
              <a:rPr lang="en-US" sz="1600" b="1" i="1" dirty="0" err="1">
                <a:solidFill>
                  <a:srgbClr val="7DCC2E">
                    <a:lumMod val="60000"/>
                    <a:lumOff val="40000"/>
                  </a:srgbClr>
                </a:solidFill>
                <a:latin typeface="Calibri"/>
              </a:rPr>
              <a:t>grandicollis</a:t>
            </a:r>
            <a:endParaRPr lang="en-US" sz="1600" b="1" i="1" dirty="0">
              <a:solidFill>
                <a:srgbClr val="7DCC2E">
                  <a:lumMod val="60000"/>
                  <a:lumOff val="40000"/>
                </a:srgbClr>
              </a:solidFill>
              <a:latin typeface="Calibri"/>
            </a:endParaRPr>
          </a:p>
        </p:txBody>
      </p:sp>
      <p:sp>
        <p:nvSpPr>
          <p:cNvPr id="9" name="TextBox 8"/>
          <p:cNvSpPr txBox="1"/>
          <p:nvPr/>
        </p:nvSpPr>
        <p:spPr>
          <a:xfrm>
            <a:off x="5042406" y="1651653"/>
            <a:ext cx="1353577" cy="584775"/>
          </a:xfrm>
          <a:prstGeom prst="rect">
            <a:avLst/>
          </a:prstGeom>
          <a:solidFill>
            <a:schemeClr val="bg1"/>
          </a:solidFill>
        </p:spPr>
        <p:txBody>
          <a:bodyPr wrap="none" rtlCol="0">
            <a:spAutoFit/>
          </a:bodyPr>
          <a:lstStyle/>
          <a:p>
            <a:pPr algn="ctr"/>
            <a:r>
              <a:rPr lang="en-US" sz="1600" b="1" dirty="0">
                <a:solidFill>
                  <a:srgbClr val="7DCC2E">
                    <a:lumMod val="60000"/>
                    <a:lumOff val="40000"/>
                  </a:srgbClr>
                </a:solidFill>
                <a:latin typeface="Calibri"/>
              </a:rPr>
              <a:t>Pine engraver</a:t>
            </a:r>
          </a:p>
          <a:p>
            <a:pPr algn="ctr"/>
            <a:r>
              <a:rPr lang="en-US" sz="1600" b="1" i="1" dirty="0" err="1">
                <a:solidFill>
                  <a:srgbClr val="7DCC2E">
                    <a:lumMod val="60000"/>
                    <a:lumOff val="40000"/>
                  </a:srgbClr>
                </a:solidFill>
                <a:latin typeface="Calibri"/>
              </a:rPr>
              <a:t>Ips</a:t>
            </a:r>
            <a:r>
              <a:rPr lang="en-US" sz="1600" b="1" i="1" dirty="0">
                <a:solidFill>
                  <a:srgbClr val="7DCC2E">
                    <a:lumMod val="60000"/>
                    <a:lumOff val="40000"/>
                  </a:srgbClr>
                </a:solidFill>
                <a:latin typeface="Calibri"/>
              </a:rPr>
              <a:t> </a:t>
            </a:r>
            <a:r>
              <a:rPr lang="en-US" sz="1600" b="1" i="1" dirty="0" err="1">
                <a:solidFill>
                  <a:srgbClr val="7DCC2E">
                    <a:lumMod val="60000"/>
                    <a:lumOff val="40000"/>
                  </a:srgbClr>
                </a:solidFill>
                <a:latin typeface="Calibri"/>
              </a:rPr>
              <a:t>pini</a:t>
            </a:r>
            <a:endParaRPr lang="en-US" sz="1600" b="1" i="1" dirty="0">
              <a:solidFill>
                <a:srgbClr val="7DCC2E">
                  <a:lumMod val="60000"/>
                  <a:lumOff val="40000"/>
                </a:srgbClr>
              </a:solidFill>
              <a:latin typeface="Calibri"/>
            </a:endParaRPr>
          </a:p>
        </p:txBody>
      </p:sp>
      <p:sp>
        <p:nvSpPr>
          <p:cNvPr id="10" name="TextBox 9"/>
          <p:cNvSpPr txBox="1"/>
          <p:nvPr/>
        </p:nvSpPr>
        <p:spPr>
          <a:xfrm>
            <a:off x="7349930" y="1651653"/>
            <a:ext cx="1512530" cy="584775"/>
          </a:xfrm>
          <a:prstGeom prst="rect">
            <a:avLst/>
          </a:prstGeom>
          <a:solidFill>
            <a:schemeClr val="bg1"/>
          </a:solidFill>
        </p:spPr>
        <p:txBody>
          <a:bodyPr wrap="none" rtlCol="0">
            <a:spAutoFit/>
          </a:bodyPr>
          <a:lstStyle/>
          <a:p>
            <a:r>
              <a:rPr lang="en-US" sz="1600" b="1" dirty="0">
                <a:solidFill>
                  <a:srgbClr val="7DCC2E">
                    <a:lumMod val="60000"/>
                    <a:lumOff val="40000"/>
                  </a:srgbClr>
                </a:solidFill>
                <a:latin typeface="Calibri"/>
              </a:rPr>
              <a:t>Six-</a:t>
            </a:r>
            <a:r>
              <a:rPr lang="en-US" sz="1600" b="1" dirty="0" err="1">
                <a:solidFill>
                  <a:srgbClr val="7DCC2E">
                    <a:lumMod val="60000"/>
                    <a:lumOff val="40000"/>
                  </a:srgbClr>
                </a:solidFill>
                <a:latin typeface="Calibri"/>
              </a:rPr>
              <a:t>spined</a:t>
            </a:r>
            <a:r>
              <a:rPr lang="en-US" sz="1600" b="1" i="1" dirty="0">
                <a:solidFill>
                  <a:srgbClr val="7DCC2E">
                    <a:lumMod val="60000"/>
                    <a:lumOff val="40000"/>
                  </a:srgbClr>
                </a:solidFill>
                <a:latin typeface="Calibri"/>
              </a:rPr>
              <a:t> </a:t>
            </a:r>
            <a:r>
              <a:rPr lang="en-US" sz="1600" b="1" i="1" dirty="0" err="1">
                <a:solidFill>
                  <a:srgbClr val="7DCC2E">
                    <a:lumMod val="60000"/>
                    <a:lumOff val="40000"/>
                  </a:srgbClr>
                </a:solidFill>
                <a:latin typeface="Calibri"/>
              </a:rPr>
              <a:t>Ips</a:t>
            </a:r>
            <a:r>
              <a:rPr lang="en-US" sz="1600" b="1" i="1" dirty="0">
                <a:solidFill>
                  <a:srgbClr val="7DCC2E">
                    <a:lumMod val="60000"/>
                    <a:lumOff val="40000"/>
                  </a:srgbClr>
                </a:solidFill>
                <a:latin typeface="Calibri"/>
              </a:rPr>
              <a:t> </a:t>
            </a:r>
          </a:p>
          <a:p>
            <a:r>
              <a:rPr lang="en-US" sz="1600" b="1" i="1" dirty="0" err="1">
                <a:solidFill>
                  <a:srgbClr val="7DCC2E">
                    <a:lumMod val="60000"/>
                    <a:lumOff val="40000"/>
                  </a:srgbClr>
                </a:solidFill>
                <a:latin typeface="Calibri"/>
              </a:rPr>
              <a:t>Ips</a:t>
            </a:r>
            <a:r>
              <a:rPr lang="en-US" sz="1600" b="1" i="1" dirty="0">
                <a:solidFill>
                  <a:srgbClr val="7DCC2E">
                    <a:lumMod val="60000"/>
                    <a:lumOff val="40000"/>
                  </a:srgbClr>
                </a:solidFill>
                <a:latin typeface="Calibri"/>
              </a:rPr>
              <a:t> </a:t>
            </a:r>
            <a:r>
              <a:rPr lang="en-US" sz="1600" b="1" i="1" dirty="0" err="1">
                <a:solidFill>
                  <a:srgbClr val="7DCC2E">
                    <a:lumMod val="60000"/>
                    <a:lumOff val="40000"/>
                  </a:srgbClr>
                </a:solidFill>
                <a:latin typeface="Calibri"/>
              </a:rPr>
              <a:t>calligraphus</a:t>
            </a:r>
            <a:endParaRPr lang="en-US" sz="1600" b="1" i="1" dirty="0">
              <a:solidFill>
                <a:srgbClr val="7DCC2E">
                  <a:lumMod val="60000"/>
                  <a:lumOff val="40000"/>
                </a:srgbClr>
              </a:solidFill>
              <a:latin typeface="Calibri"/>
            </a:endParaRPr>
          </a:p>
        </p:txBody>
      </p:sp>
    </p:spTree>
    <p:extLst>
      <p:ext uri="{BB962C8B-B14F-4D97-AF65-F5344CB8AC3E}">
        <p14:creationId xmlns:p14="http://schemas.microsoft.com/office/powerpoint/2010/main" val="23481435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46851"/>
            <a:ext cx="9144000" cy="1323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a:spLocks noGrp="1"/>
          </p:cNvSpPr>
          <p:nvPr>
            <p:ph sz="half" idx="1"/>
          </p:nvPr>
        </p:nvSpPr>
        <p:spPr>
          <a:xfrm>
            <a:off x="4436091" y="1090767"/>
            <a:ext cx="4465864" cy="2176873"/>
          </a:xfrm>
          <a:solidFill>
            <a:srgbClr val="997255"/>
          </a:solidFill>
          <a:ln>
            <a:solidFill>
              <a:srgbClr val="663300"/>
            </a:solidFill>
          </a:ln>
          <a:effectLst>
            <a:outerShdw blurRad="50800" dist="38100" dir="2700000" algn="tl" rotWithShape="0">
              <a:prstClr val="black">
                <a:alpha val="40000"/>
              </a:prstClr>
            </a:outerShdw>
          </a:effectLst>
        </p:spPr>
        <p:txBody>
          <a:bodyPr vert="horz" lIns="68580" tIns="34290" rIns="68580" bIns="34290" rtlCol="0" anchor="t">
            <a:normAutofit/>
          </a:bodyPr>
          <a:lstStyle/>
          <a:p>
            <a:pPr marL="0" indent="0" algn="ctr">
              <a:lnSpc>
                <a:spcPct val="100000"/>
              </a:lnSpc>
              <a:buNone/>
            </a:pPr>
            <a:r>
              <a:rPr lang="en-US" b="1" dirty="0">
                <a:solidFill>
                  <a:prstClr val="black"/>
                </a:solidFill>
              </a:rPr>
              <a:t>Engraver Beetles</a:t>
            </a:r>
          </a:p>
          <a:p>
            <a:pPr marL="0" indent="0" algn="ctr">
              <a:lnSpc>
                <a:spcPct val="100000"/>
              </a:lnSpc>
              <a:buNone/>
            </a:pPr>
            <a:r>
              <a:rPr lang="en-US" sz="1500" b="1" i="1" dirty="0" err="1"/>
              <a:t>Ips</a:t>
            </a:r>
            <a:r>
              <a:rPr lang="en-US" sz="1500" b="1" i="1" dirty="0"/>
              <a:t> </a:t>
            </a:r>
            <a:r>
              <a:rPr lang="en-US" sz="1500" b="1" i="1" dirty="0" err="1"/>
              <a:t>avulsus</a:t>
            </a:r>
            <a:r>
              <a:rPr lang="en-US" sz="1500" b="1" i="1" dirty="0"/>
              <a:t>, </a:t>
            </a:r>
            <a:r>
              <a:rPr lang="en-US" sz="1500" b="1" i="1" dirty="0" err="1"/>
              <a:t>grandicolis</a:t>
            </a:r>
            <a:r>
              <a:rPr lang="en-US" sz="1500" b="1" i="1" dirty="0"/>
              <a:t>, </a:t>
            </a:r>
            <a:r>
              <a:rPr lang="en-US" sz="1500" b="1" i="1" dirty="0" err="1"/>
              <a:t>calligraphus</a:t>
            </a:r>
            <a:endParaRPr lang="en-US" b="1" dirty="0"/>
          </a:p>
          <a:p>
            <a:pPr>
              <a:lnSpc>
                <a:spcPct val="100000"/>
              </a:lnSpc>
            </a:pPr>
            <a:r>
              <a:rPr lang="en-US" sz="1800" b="1" dirty="0"/>
              <a:t>Colonize stressed trees, braches, slash</a:t>
            </a:r>
          </a:p>
          <a:p>
            <a:pPr>
              <a:lnSpc>
                <a:spcPct val="100000"/>
              </a:lnSpc>
            </a:pPr>
            <a:r>
              <a:rPr lang="en-US" sz="1800" b="1" dirty="0"/>
              <a:t>Stressed trees</a:t>
            </a:r>
          </a:p>
          <a:p>
            <a:pPr>
              <a:lnSpc>
                <a:spcPct val="100000"/>
              </a:lnSpc>
            </a:pPr>
            <a:r>
              <a:rPr lang="en-US" sz="1800" b="1" dirty="0"/>
              <a:t>Isolated occurrence</a:t>
            </a:r>
          </a:p>
          <a:p>
            <a:pPr>
              <a:lnSpc>
                <a:spcPct val="100000"/>
              </a:lnSpc>
            </a:pPr>
            <a:endParaRPr lang="en-US" sz="1800" b="1" dirty="0"/>
          </a:p>
          <a:p>
            <a:pPr marL="0" indent="0" algn="ctr">
              <a:lnSpc>
                <a:spcPct val="100000"/>
              </a:lnSpc>
              <a:buNone/>
            </a:pPr>
            <a:endParaRPr lang="en-US" sz="1500" b="1" i="1" dirty="0"/>
          </a:p>
          <a:p>
            <a:pPr marL="0" indent="0" algn="ctr">
              <a:lnSpc>
                <a:spcPct val="100000"/>
              </a:lnSpc>
              <a:buNone/>
            </a:pPr>
            <a:endParaRPr lang="en-US" sz="1500" b="1" i="1"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50111" y="965019"/>
            <a:ext cx="5531944" cy="3631720"/>
          </a:xfrm>
          <a:prstGeom prst="rect">
            <a:avLst/>
          </a:prstGeom>
          <a:ln>
            <a:solidFill>
              <a:schemeClr val="bg1"/>
            </a:solidFill>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638291" y="11925"/>
            <a:ext cx="5534926" cy="5534926"/>
          </a:xfrm>
          <a:prstGeom prst="rect">
            <a:avLst/>
          </a:prstGeom>
          <a:ln>
            <a:solidFill>
              <a:schemeClr val="bg1"/>
            </a:solidFill>
          </a:ln>
        </p:spPr>
      </p:pic>
      <p:sp>
        <p:nvSpPr>
          <p:cNvPr id="8" name="TextBox 7"/>
          <p:cNvSpPr txBox="1"/>
          <p:nvPr/>
        </p:nvSpPr>
        <p:spPr>
          <a:xfrm>
            <a:off x="600324" y="5839208"/>
            <a:ext cx="2431075" cy="73866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Engraver g</a:t>
            </a:r>
            <a:r>
              <a:rPr lang="en-US" sz="2100" b="1" noProof="0" dirty="0" err="1">
                <a:solidFill>
                  <a:srgbClr val="7DCC2E">
                    <a:lumMod val="60000"/>
                    <a:lumOff val="40000"/>
                  </a:srgbClr>
                </a:solidFill>
                <a:latin typeface="Calibri"/>
              </a:rPr>
              <a:t>alleries</a:t>
            </a:r>
            <a:r>
              <a:rPr lang="en-US" sz="2100" b="1" noProof="0" dirty="0">
                <a:solidFill>
                  <a:srgbClr val="7DCC2E">
                    <a:lumMod val="60000"/>
                    <a:lumOff val="40000"/>
                  </a:srgbClr>
                </a:solidFill>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in the inner bark</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
        <p:nvSpPr>
          <p:cNvPr id="9" name="TextBox 8"/>
          <p:cNvSpPr txBox="1"/>
          <p:nvPr/>
        </p:nvSpPr>
        <p:spPr>
          <a:xfrm>
            <a:off x="5190217" y="5704851"/>
            <a:ext cx="3011674" cy="73866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Engraver e</a:t>
            </a:r>
            <a:r>
              <a:rPr lang="en-US" sz="2100" b="1" noProof="0" dirty="0" err="1">
                <a:solidFill>
                  <a:srgbClr val="7DCC2E">
                    <a:lumMod val="60000"/>
                    <a:lumOff val="40000"/>
                  </a:srgbClr>
                </a:solidFill>
                <a:latin typeface="Calibri"/>
              </a:rPr>
              <a:t>xit</a:t>
            </a:r>
            <a:r>
              <a:rPr lang="en-US" sz="2100" b="1" noProof="0" dirty="0">
                <a:solidFill>
                  <a:srgbClr val="7DCC2E">
                    <a:lumMod val="60000"/>
                    <a:lumOff val="40000"/>
                  </a:srgbClr>
                </a:solidFill>
                <a:latin typeface="Calibri"/>
              </a:rPr>
              <a:t>/entrance holes on the bark plates</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21513760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063999" y="8526"/>
            <a:ext cx="5151847"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buNone/>
            </a:pPr>
            <a:r>
              <a:rPr lang="en-US" sz="3600" b="1" dirty="0">
                <a:solidFill>
                  <a:schemeClr val="accent4">
                    <a:lumMod val="60000"/>
                    <a:lumOff val="40000"/>
                  </a:schemeClr>
                </a:solidFill>
              </a:rPr>
              <a:t>Black turpentine beetles</a:t>
            </a:r>
          </a:p>
          <a:p>
            <a:pPr marL="0" indent="0" algn="ctr">
              <a:lnSpc>
                <a:spcPct val="100000"/>
              </a:lnSpc>
              <a:spcBef>
                <a:spcPts val="0"/>
              </a:spcBef>
              <a:buNone/>
            </a:pPr>
            <a:r>
              <a:rPr lang="en-US" sz="2400" b="1" i="1" dirty="0" err="1">
                <a:solidFill>
                  <a:schemeClr val="accent4">
                    <a:lumMod val="60000"/>
                    <a:lumOff val="40000"/>
                  </a:schemeClr>
                </a:solidFill>
              </a:rPr>
              <a:t>Dendroctonus</a:t>
            </a:r>
            <a:r>
              <a:rPr lang="en-US" sz="2400" b="1" i="1" dirty="0">
                <a:solidFill>
                  <a:schemeClr val="accent4">
                    <a:lumMod val="60000"/>
                    <a:lumOff val="40000"/>
                  </a:schemeClr>
                </a:solidFill>
              </a:rPr>
              <a:t> </a:t>
            </a:r>
            <a:r>
              <a:rPr lang="en-US" sz="2400" b="1" i="1" dirty="0" err="1">
                <a:solidFill>
                  <a:schemeClr val="accent4">
                    <a:lumMod val="60000"/>
                    <a:lumOff val="40000"/>
                  </a:schemeClr>
                </a:solidFill>
              </a:rPr>
              <a:t>tenebrans</a:t>
            </a:r>
            <a:endParaRPr lang="en-US" sz="2400" b="1" i="1" dirty="0">
              <a:solidFill>
                <a:schemeClr val="accent4">
                  <a:lumMod val="60000"/>
                  <a:lumOff val="40000"/>
                </a:schemeClr>
              </a:solidFill>
            </a:endParaRP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pPr>
            <a:r>
              <a:rPr lang="en-US" sz="2400" b="1" dirty="0"/>
              <a:t>Lower 12 feet of the trunk</a:t>
            </a:r>
          </a:p>
          <a:p>
            <a:pPr lvl="1">
              <a:lnSpc>
                <a:spcPct val="100000"/>
              </a:lnSpc>
            </a:pPr>
            <a:r>
              <a:rPr lang="en-US" sz="2400" b="1" dirty="0"/>
              <a:t>Scattered/patchy pine mortality</a:t>
            </a:r>
          </a:p>
          <a:p>
            <a:pPr lvl="1">
              <a:lnSpc>
                <a:spcPct val="100000"/>
              </a:lnSpc>
            </a:pPr>
            <a:r>
              <a:rPr lang="en-US" sz="2400" b="1" dirty="0"/>
              <a:t>Accumulated attacks over numerous years can kill trees</a:t>
            </a:r>
          </a:p>
          <a:p>
            <a:pPr lvl="1">
              <a:lnSpc>
                <a:spcPct val="100000"/>
              </a:lnSpc>
            </a:pPr>
            <a:r>
              <a:rPr lang="en-US" sz="2400" b="1" dirty="0"/>
              <a:t>Feed on injured/stressed trees</a:t>
            </a:r>
          </a:p>
        </p:txBody>
      </p:sp>
      <p:grpSp>
        <p:nvGrpSpPr>
          <p:cNvPr id="6" name="Group 5"/>
          <p:cNvGrpSpPr/>
          <p:nvPr/>
        </p:nvGrpSpPr>
        <p:grpSpPr>
          <a:xfrm>
            <a:off x="4316464" y="4200738"/>
            <a:ext cx="4974178" cy="2667281"/>
            <a:chOff x="4389858" y="3467934"/>
            <a:chExt cx="4939674" cy="3456238"/>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5080"/>
            <a:stretch/>
          </p:blipFill>
          <p:spPr>
            <a:xfrm>
              <a:off x="4389858" y="3467934"/>
              <a:ext cx="4793330" cy="3436069"/>
            </a:xfrm>
            <a:prstGeom prst="rect">
              <a:avLst/>
            </a:prstGeom>
            <a:ln>
              <a:solidFill>
                <a:schemeClr val="bg1"/>
              </a:solidFill>
            </a:ln>
          </p:spPr>
        </p:pic>
        <p:sp>
          <p:nvSpPr>
            <p:cNvPr id="5" name="TextBox 4"/>
            <p:cNvSpPr txBox="1"/>
            <p:nvPr/>
          </p:nvSpPr>
          <p:spPr>
            <a:xfrm flipH="1">
              <a:off x="7000400" y="6647173"/>
              <a:ext cx="2329132" cy="276999"/>
            </a:xfrm>
            <a:prstGeom prst="rect">
              <a:avLst/>
            </a:prstGeom>
            <a:noFill/>
            <a:ln>
              <a:noFill/>
            </a:ln>
          </p:spPr>
          <p:txBody>
            <a:bodyPr wrap="square" rtlCol="0">
              <a:spAutoFit/>
            </a:bodyPr>
            <a:lstStyle/>
            <a:p>
              <a:r>
                <a:rPr lang="en-US" sz="750" dirty="0">
                  <a:solidFill>
                    <a:srgbClr val="5B9BD5">
                      <a:lumMod val="20000"/>
                      <a:lumOff val="80000"/>
                    </a:srgbClr>
                  </a:solidFill>
                  <a:latin typeface="Calibri"/>
                </a:rPr>
                <a:t>Erich G. </a:t>
              </a:r>
              <a:r>
                <a:rPr lang="en-US" sz="750" dirty="0" err="1">
                  <a:solidFill>
                    <a:srgbClr val="5B9BD5">
                      <a:lumMod val="20000"/>
                      <a:lumOff val="80000"/>
                    </a:srgbClr>
                  </a:solidFill>
                  <a:latin typeface="Calibri"/>
                </a:rPr>
                <a:t>Vallery</a:t>
              </a:r>
              <a:r>
                <a:rPr lang="en-US" sz="750" dirty="0">
                  <a:solidFill>
                    <a:srgbClr val="5B9BD5">
                      <a:lumMod val="20000"/>
                      <a:lumOff val="80000"/>
                    </a:srgbClr>
                  </a:solidFill>
                  <a:latin typeface="Calibri"/>
                </a:rPr>
                <a:t>, USDA Forest Service, Bugwood.org</a:t>
              </a:r>
            </a:p>
          </p:txBody>
        </p:sp>
      </p:grpSp>
      <p:grpSp>
        <p:nvGrpSpPr>
          <p:cNvPr id="4" name="Group 3"/>
          <p:cNvGrpSpPr/>
          <p:nvPr/>
        </p:nvGrpSpPr>
        <p:grpSpPr>
          <a:xfrm>
            <a:off x="0" y="2730374"/>
            <a:ext cx="4316464" cy="4127626"/>
            <a:chOff x="0" y="2730374"/>
            <a:chExt cx="4316464" cy="4127626"/>
          </a:xfrm>
        </p:grpSpPr>
        <p:pic>
          <p:nvPicPr>
            <p:cNvPr id="2" name="Picture 1"/>
            <p:cNvPicPr>
              <a:picLocks/>
            </p:cNvPicPr>
            <p:nvPr/>
          </p:nvPicPr>
          <p:blipFill rotWithShape="1">
            <a:blip r:embed="rId4" cstate="screen">
              <a:extLst>
                <a:ext uri="{28A0092B-C50C-407E-A947-70E740481C1C}">
                  <a14:useLocalDpi xmlns:a14="http://schemas.microsoft.com/office/drawing/2010/main"/>
                </a:ext>
              </a:extLst>
            </a:blip>
            <a:srcRect b="-510"/>
            <a:stretch/>
          </p:blipFill>
          <p:spPr>
            <a:xfrm>
              <a:off x="496" y="3149730"/>
              <a:ext cx="4315968" cy="3708270"/>
            </a:xfrm>
            <a:prstGeom prst="rect">
              <a:avLst/>
            </a:prstGeom>
            <a:ln>
              <a:solidFill>
                <a:schemeClr val="bg1"/>
              </a:solidFill>
            </a:ln>
          </p:spPr>
        </p:pic>
        <p:sp>
          <p:nvSpPr>
            <p:cNvPr id="8" name="TextBox 7"/>
            <p:cNvSpPr txBox="1"/>
            <p:nvPr/>
          </p:nvSpPr>
          <p:spPr>
            <a:xfrm>
              <a:off x="0" y="2730374"/>
              <a:ext cx="4316464"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BTB pitch tubes lower on the trunk</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grpSp>
    </p:spTree>
    <p:extLst>
      <p:ext uri="{BB962C8B-B14F-4D97-AF65-F5344CB8AC3E}">
        <p14:creationId xmlns:p14="http://schemas.microsoft.com/office/powerpoint/2010/main" val="39987940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21558" y="-321557"/>
            <a:ext cx="2967491" cy="3610604"/>
          </a:xfrm>
          <a:prstGeom prst="rect">
            <a:avLst/>
          </a:prstGeom>
          <a:ln>
            <a:solidFill>
              <a:schemeClr val="bg1"/>
            </a:solidFill>
          </a:ln>
        </p:spPr>
      </p:pic>
      <p:sp>
        <p:nvSpPr>
          <p:cNvPr id="7" name="Content Placeholder 2"/>
          <p:cNvSpPr>
            <a:spLocks noGrp="1"/>
          </p:cNvSpPr>
          <p:nvPr>
            <p:ph sz="half" idx="1"/>
          </p:nvPr>
        </p:nvSpPr>
        <p:spPr>
          <a:xfrm>
            <a:off x="4106173" y="586488"/>
            <a:ext cx="4907197"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spcBef>
                <a:spcPts val="0"/>
              </a:spcBef>
              <a:buNone/>
            </a:pPr>
            <a:r>
              <a:rPr lang="en-US" sz="3600" b="1" dirty="0">
                <a:solidFill>
                  <a:schemeClr val="accent4">
                    <a:lumMod val="60000"/>
                    <a:lumOff val="40000"/>
                  </a:schemeClr>
                </a:solidFill>
              </a:rPr>
              <a:t>Ambrosia beetles</a:t>
            </a:r>
          </a:p>
          <a:p>
            <a:pPr marL="0" indent="0" algn="ctr">
              <a:lnSpc>
                <a:spcPct val="100000"/>
              </a:lnSpc>
              <a:spcBef>
                <a:spcPts val="0"/>
              </a:spcBef>
              <a:buNone/>
            </a:pPr>
            <a:r>
              <a:rPr lang="en-US" sz="2000" b="1" i="1" dirty="0" err="1">
                <a:solidFill>
                  <a:schemeClr val="accent4">
                    <a:lumMod val="60000"/>
                    <a:lumOff val="40000"/>
                  </a:schemeClr>
                </a:solidFill>
              </a:rPr>
              <a:t>Xyleborus</a:t>
            </a:r>
            <a:r>
              <a:rPr lang="en-US" sz="2000" b="1" i="1" dirty="0">
                <a:solidFill>
                  <a:schemeClr val="accent4">
                    <a:lumMod val="60000"/>
                    <a:lumOff val="40000"/>
                  </a:schemeClr>
                </a:solidFill>
              </a:rPr>
              <a:t> </a:t>
            </a:r>
            <a:r>
              <a:rPr lang="en-US" sz="2000" b="1" dirty="0">
                <a:solidFill>
                  <a:schemeClr val="accent4">
                    <a:lumMod val="60000"/>
                    <a:lumOff val="40000"/>
                  </a:schemeClr>
                </a:solidFill>
              </a:rPr>
              <a:t>spp.</a:t>
            </a:r>
            <a:r>
              <a:rPr lang="en-US" sz="2000" b="1" i="1" dirty="0">
                <a:solidFill>
                  <a:schemeClr val="accent4">
                    <a:lumMod val="60000"/>
                    <a:lumOff val="40000"/>
                  </a:schemeClr>
                </a:solidFill>
              </a:rPr>
              <a:t>, </a:t>
            </a:r>
            <a:r>
              <a:rPr lang="en-US" sz="2000" b="1" i="1" dirty="0" err="1">
                <a:solidFill>
                  <a:schemeClr val="accent4">
                    <a:lumMod val="60000"/>
                    <a:lumOff val="40000"/>
                  </a:schemeClr>
                </a:solidFill>
              </a:rPr>
              <a:t>Xylosandrus</a:t>
            </a:r>
            <a:r>
              <a:rPr lang="en-US" sz="2000" b="1" i="1" dirty="0">
                <a:solidFill>
                  <a:schemeClr val="accent4">
                    <a:lumMod val="60000"/>
                    <a:lumOff val="40000"/>
                  </a:schemeClr>
                </a:solidFill>
              </a:rPr>
              <a:t> </a:t>
            </a:r>
            <a:r>
              <a:rPr lang="en-US" sz="2000" b="1" dirty="0">
                <a:solidFill>
                  <a:schemeClr val="accent4">
                    <a:lumMod val="60000"/>
                    <a:lumOff val="40000"/>
                  </a:schemeClr>
                </a:solidFill>
              </a:rPr>
              <a:t>sp.</a:t>
            </a:r>
            <a:r>
              <a:rPr lang="en-US" sz="2000" b="1" i="1" dirty="0">
                <a:solidFill>
                  <a:schemeClr val="accent4">
                    <a:lumMod val="60000"/>
                    <a:lumOff val="40000"/>
                  </a:schemeClr>
                </a:solidFill>
              </a:rPr>
              <a:t>, Platypus </a:t>
            </a:r>
            <a:r>
              <a:rPr lang="en-US" sz="2000" b="1" dirty="0">
                <a:solidFill>
                  <a:schemeClr val="accent4">
                    <a:lumMod val="60000"/>
                    <a:lumOff val="40000"/>
                  </a:schemeClr>
                </a:solidFill>
              </a:rPr>
              <a:t>sp.</a:t>
            </a:r>
            <a:endParaRPr lang="en-US" sz="2000" b="1" i="1" dirty="0">
              <a:solidFill>
                <a:schemeClr val="accent4">
                  <a:lumMod val="60000"/>
                  <a:lumOff val="40000"/>
                </a:schemeClr>
              </a:solidFill>
            </a:endParaRP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spcBef>
                <a:spcPts val="0"/>
              </a:spcBef>
            </a:pPr>
            <a:r>
              <a:rPr lang="en-US" sz="2800" b="1" dirty="0"/>
              <a:t>Small (approx. 2mm)</a:t>
            </a:r>
          </a:p>
          <a:p>
            <a:pPr lvl="1">
              <a:lnSpc>
                <a:spcPct val="100000"/>
              </a:lnSpc>
              <a:spcBef>
                <a:spcPts val="0"/>
              </a:spcBef>
            </a:pPr>
            <a:r>
              <a:rPr lang="en-US" sz="2800" b="1" dirty="0"/>
              <a:t>Usually attack only                 dead/dying trees</a:t>
            </a:r>
          </a:p>
          <a:p>
            <a:pPr lvl="1">
              <a:lnSpc>
                <a:spcPct val="100000"/>
              </a:lnSpc>
              <a:spcBef>
                <a:spcPts val="0"/>
              </a:spcBef>
            </a:pPr>
            <a:r>
              <a:rPr lang="en-US" sz="2800" b="1" dirty="0"/>
              <a:t>Part of the normal decomposition process</a:t>
            </a:r>
          </a:p>
          <a:p>
            <a:pPr lvl="1">
              <a:lnSpc>
                <a:spcPct val="100000"/>
              </a:lnSpc>
              <a:spcBef>
                <a:spcPts val="0"/>
              </a:spcBef>
            </a:pPr>
            <a:r>
              <a:rPr lang="en-US" sz="2800" b="1" dirty="0"/>
              <a:t>Fungus-feeding beetles</a:t>
            </a:r>
          </a:p>
          <a:p>
            <a:pPr lvl="2">
              <a:lnSpc>
                <a:spcPct val="100000"/>
              </a:lnSpc>
              <a:spcBef>
                <a:spcPts val="0"/>
              </a:spcBef>
            </a:pPr>
            <a:r>
              <a:rPr lang="en-US" sz="2000" b="1" dirty="0"/>
              <a:t>Dig tunnels in trees to grow fungi</a:t>
            </a:r>
          </a:p>
          <a:p>
            <a:pPr lvl="2">
              <a:lnSpc>
                <a:spcPct val="100000"/>
              </a:lnSpc>
              <a:spcBef>
                <a:spcPts val="0"/>
              </a:spcBef>
            </a:pPr>
            <a:r>
              <a:rPr lang="en-US" sz="2000" b="1" dirty="0"/>
              <a:t>Fungi is their main food source</a:t>
            </a:r>
          </a:p>
          <a:p>
            <a:pPr lvl="2">
              <a:lnSpc>
                <a:spcPct val="100000"/>
              </a:lnSpc>
              <a:spcBef>
                <a:spcPts val="0"/>
              </a:spcBef>
            </a:pPr>
            <a:r>
              <a:rPr lang="en-US" sz="2000" b="1" dirty="0"/>
              <a:t>Beetle brings their fungi to the tree</a:t>
            </a:r>
          </a:p>
          <a:p>
            <a:pPr lvl="2">
              <a:lnSpc>
                <a:spcPct val="100000"/>
              </a:lnSpc>
              <a:spcBef>
                <a:spcPts val="0"/>
              </a:spcBef>
            </a:pPr>
            <a:r>
              <a:rPr lang="en-US" sz="2000" b="1" dirty="0"/>
              <a:t>Cannot survive on plant tissues alone</a:t>
            </a:r>
          </a:p>
          <a:p>
            <a:pPr lvl="1">
              <a:lnSpc>
                <a:spcPct val="100000"/>
              </a:lnSpc>
            </a:pPr>
            <a:endParaRPr lang="en-US" sz="2400" b="1" dirty="0"/>
          </a:p>
          <a:p>
            <a:pPr lvl="1">
              <a:lnSpc>
                <a:spcPct val="100000"/>
              </a:lnSpc>
            </a:pPr>
            <a:endParaRPr lang="en-US" sz="2400" b="1" dirty="0"/>
          </a:p>
        </p:txBody>
      </p:sp>
      <p:sp>
        <p:nvSpPr>
          <p:cNvPr id="8" name="TextBox 7"/>
          <p:cNvSpPr txBox="1"/>
          <p:nvPr/>
        </p:nvSpPr>
        <p:spPr>
          <a:xfrm>
            <a:off x="-7019" y="2967491"/>
            <a:ext cx="3625101"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“Sawdust” from entrance hole</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sp>
        <p:nvSpPr>
          <p:cNvPr id="9" name="TextBox 8"/>
          <p:cNvSpPr txBox="1"/>
          <p:nvPr/>
        </p:nvSpPr>
        <p:spPr>
          <a:xfrm>
            <a:off x="-128" y="3865753"/>
            <a:ext cx="3639615"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noProof="0" dirty="0">
                <a:solidFill>
                  <a:srgbClr val="7DCC2E">
                    <a:lumMod val="60000"/>
                    <a:lumOff val="40000"/>
                  </a:srgbClr>
                </a:solidFill>
                <a:latin typeface="Calibri"/>
              </a:rPr>
              <a:t>Galleries deep into heartwood</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grpSp>
        <p:nvGrpSpPr>
          <p:cNvPr id="3" name="Group 2"/>
          <p:cNvGrpSpPr/>
          <p:nvPr/>
        </p:nvGrpSpPr>
        <p:grpSpPr>
          <a:xfrm>
            <a:off x="-14495" y="4273234"/>
            <a:ext cx="3747320" cy="2581275"/>
            <a:chOff x="-14495" y="4342504"/>
            <a:chExt cx="3747320" cy="2581275"/>
          </a:xfrm>
        </p:grpSpPr>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42504"/>
              <a:ext cx="3632200" cy="2581275"/>
            </a:xfrm>
            <a:prstGeom prst="rect">
              <a:avLst/>
            </a:prstGeom>
            <a:ln>
              <a:solidFill>
                <a:schemeClr val="bg1"/>
              </a:solidFill>
            </a:ln>
          </p:spPr>
        </p:pic>
        <p:sp>
          <p:nvSpPr>
            <p:cNvPr id="15" name="TextBox 14"/>
            <p:cNvSpPr txBox="1"/>
            <p:nvPr/>
          </p:nvSpPr>
          <p:spPr>
            <a:xfrm flipH="1">
              <a:off x="-14495" y="6663431"/>
              <a:ext cx="3747320" cy="246221"/>
            </a:xfrm>
            <a:prstGeom prst="rect">
              <a:avLst/>
            </a:prstGeom>
            <a:noFill/>
          </p:spPr>
          <p:txBody>
            <a:bodyPr wrap="square" rtlCol="0">
              <a:spAutoFit/>
            </a:bodyPr>
            <a:lstStyle/>
            <a:p>
              <a:r>
                <a:rPr lang="en-US" sz="1000" dirty="0">
                  <a:solidFill>
                    <a:schemeClr val="bg1"/>
                  </a:solidFill>
                </a:rPr>
                <a:t>Wayne Brewer, Auburn University, Bugwood.org</a:t>
              </a:r>
            </a:p>
          </p:txBody>
        </p:sp>
      </p:grpSp>
    </p:spTree>
    <p:extLst>
      <p:ext uri="{BB962C8B-B14F-4D97-AF65-F5344CB8AC3E}">
        <p14:creationId xmlns:p14="http://schemas.microsoft.com/office/powerpoint/2010/main" val="20256189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489264" y="353575"/>
            <a:ext cx="5418049" cy="2792351"/>
          </a:xfrm>
          <a:noFill/>
          <a:ln>
            <a:noFill/>
          </a:ln>
          <a:effectLst>
            <a:outerShdw blurRad="50800" dist="38100" dir="2700000" algn="tl" rotWithShape="0">
              <a:prstClr val="black">
                <a:alpha val="40000"/>
              </a:prstClr>
            </a:outerShdw>
          </a:effectLst>
        </p:spPr>
        <p:txBody>
          <a:bodyPr vert="horz" lIns="68580" tIns="34290" rIns="68580" bIns="34290" rtlCol="0" anchor="t">
            <a:noAutofit/>
          </a:bodyPr>
          <a:lstStyle/>
          <a:p>
            <a:pPr marL="0" indent="0" algn="ctr">
              <a:lnSpc>
                <a:spcPct val="100000"/>
              </a:lnSpc>
              <a:spcBef>
                <a:spcPts val="0"/>
              </a:spcBef>
              <a:buNone/>
            </a:pPr>
            <a:r>
              <a:rPr lang="en-US" sz="3600" b="1" dirty="0">
                <a:solidFill>
                  <a:schemeClr val="accent4">
                    <a:lumMod val="60000"/>
                    <a:lumOff val="40000"/>
                  </a:schemeClr>
                </a:solidFill>
              </a:rPr>
              <a:t>Southern pine beetles</a:t>
            </a:r>
          </a:p>
          <a:p>
            <a:pPr marL="0" indent="0" algn="ctr">
              <a:lnSpc>
                <a:spcPct val="100000"/>
              </a:lnSpc>
              <a:spcBef>
                <a:spcPts val="0"/>
              </a:spcBef>
              <a:buNone/>
            </a:pPr>
            <a:r>
              <a:rPr lang="en-US" sz="2400" b="1" i="1" dirty="0" err="1">
                <a:solidFill>
                  <a:schemeClr val="accent4">
                    <a:lumMod val="60000"/>
                    <a:lumOff val="40000"/>
                  </a:schemeClr>
                </a:solidFill>
              </a:rPr>
              <a:t>Dendroctonus</a:t>
            </a:r>
            <a:r>
              <a:rPr lang="en-US" sz="2400" b="1" i="1" dirty="0">
                <a:solidFill>
                  <a:schemeClr val="accent4">
                    <a:lumMod val="60000"/>
                    <a:lumOff val="40000"/>
                  </a:schemeClr>
                </a:solidFill>
              </a:rPr>
              <a:t> frontalis</a:t>
            </a:r>
          </a:p>
          <a:p>
            <a:pPr marL="0" indent="0" algn="ctr">
              <a:lnSpc>
                <a:spcPct val="100000"/>
              </a:lnSpc>
              <a:spcBef>
                <a:spcPts val="0"/>
              </a:spcBef>
              <a:buNone/>
            </a:pPr>
            <a:endParaRPr lang="en-US" sz="2000" b="1" i="1" dirty="0">
              <a:solidFill>
                <a:schemeClr val="accent4">
                  <a:lumMod val="60000"/>
                  <a:lumOff val="40000"/>
                </a:schemeClr>
              </a:solidFill>
            </a:endParaRPr>
          </a:p>
          <a:p>
            <a:pPr lvl="1">
              <a:lnSpc>
                <a:spcPct val="100000"/>
              </a:lnSpc>
              <a:spcBef>
                <a:spcPts val="0"/>
              </a:spcBef>
            </a:pPr>
            <a:r>
              <a:rPr lang="en-US" sz="2400" b="1" dirty="0"/>
              <a:t>Native pest</a:t>
            </a:r>
          </a:p>
          <a:p>
            <a:pPr lvl="1">
              <a:lnSpc>
                <a:spcPct val="100000"/>
              </a:lnSpc>
              <a:spcBef>
                <a:spcPts val="0"/>
              </a:spcBef>
            </a:pPr>
            <a:r>
              <a:rPr lang="en-US" sz="2400" b="1" dirty="0"/>
              <a:t>Low level attacks to stressed trees</a:t>
            </a:r>
          </a:p>
          <a:p>
            <a:pPr lvl="1">
              <a:lnSpc>
                <a:spcPct val="100000"/>
              </a:lnSpc>
              <a:spcBef>
                <a:spcPts val="0"/>
              </a:spcBef>
            </a:pPr>
            <a:r>
              <a:rPr lang="en-US" sz="2400" b="1" dirty="0"/>
              <a:t>Epidemics – healthy trees attacked</a:t>
            </a:r>
          </a:p>
          <a:p>
            <a:pPr lvl="1">
              <a:lnSpc>
                <a:spcPct val="100000"/>
              </a:lnSpc>
              <a:spcBef>
                <a:spcPts val="0"/>
              </a:spcBef>
            </a:pPr>
            <a:r>
              <a:rPr lang="en-US" sz="2400" b="1" dirty="0"/>
              <a:t>Spots expand up to 50 feet a day</a:t>
            </a:r>
          </a:p>
          <a:p>
            <a:pPr lvl="1">
              <a:lnSpc>
                <a:spcPct val="100000"/>
              </a:lnSpc>
              <a:spcBef>
                <a:spcPts val="0"/>
              </a:spcBef>
            </a:pPr>
            <a:r>
              <a:rPr lang="en-US" sz="2400" b="1" dirty="0"/>
              <a:t>Can infest thousands of acres</a:t>
            </a:r>
          </a:p>
          <a:p>
            <a:pPr lvl="1">
              <a:lnSpc>
                <a:spcPct val="100000"/>
              </a:lnSpc>
              <a:spcBef>
                <a:spcPts val="0"/>
              </a:spcBef>
            </a:pPr>
            <a:r>
              <a:rPr lang="en-US" sz="2400" b="1" dirty="0"/>
              <a:t>Pesticide use is not appropriate</a:t>
            </a:r>
          </a:p>
        </p:txBody>
      </p:sp>
      <p:grpSp>
        <p:nvGrpSpPr>
          <p:cNvPr id="5" name="Group 4"/>
          <p:cNvGrpSpPr/>
          <p:nvPr/>
        </p:nvGrpSpPr>
        <p:grpSpPr>
          <a:xfrm>
            <a:off x="-47132" y="4022302"/>
            <a:ext cx="4809632" cy="2857500"/>
            <a:chOff x="-47132" y="4022302"/>
            <a:chExt cx="4809632" cy="2857500"/>
          </a:xfrm>
        </p:grpSpPr>
        <p:pic>
          <p:nvPicPr>
            <p:cNvPr id="3" name="Picture 2"/>
            <p:cNvPicPr>
              <a:picLocks noChangeAspect="1"/>
            </p:cNvPicPr>
            <p:nvPr/>
          </p:nvPicPr>
          <p:blipFill>
            <a:blip r:embed="rId3"/>
            <a:stretch>
              <a:fillRect/>
            </a:stretch>
          </p:blipFill>
          <p:spPr>
            <a:xfrm>
              <a:off x="0" y="4022302"/>
              <a:ext cx="4762500" cy="2857500"/>
            </a:xfrm>
            <a:prstGeom prst="rect">
              <a:avLst/>
            </a:prstGeom>
          </p:spPr>
        </p:pic>
        <p:sp>
          <p:nvSpPr>
            <p:cNvPr id="11" name="TextBox 10"/>
            <p:cNvSpPr txBox="1"/>
            <p:nvPr/>
          </p:nvSpPr>
          <p:spPr>
            <a:xfrm flipH="1">
              <a:off x="-47132" y="6672053"/>
              <a:ext cx="3524734"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Calibri"/>
                  <a:ea typeface="+mn-ea"/>
                  <a:cs typeface="+mn-cs"/>
                </a:rPr>
                <a:t>David T. </a:t>
              </a:r>
              <a:r>
                <a:rPr kumimoji="0" lang="en-US" sz="750" b="1" i="0" u="none" strike="noStrike" kern="1200" cap="none" spc="0" normalizeH="0" baseline="0" noProof="0" dirty="0" err="1">
                  <a:ln>
                    <a:noFill/>
                  </a:ln>
                  <a:solidFill>
                    <a:schemeClr val="bg1"/>
                  </a:solidFill>
                  <a:effectLst/>
                  <a:uLnTx/>
                  <a:uFillTx/>
                  <a:latin typeface="Calibri"/>
                  <a:ea typeface="+mn-ea"/>
                  <a:cs typeface="+mn-cs"/>
                </a:rPr>
                <a:t>Almquist</a:t>
              </a:r>
              <a:r>
                <a:rPr kumimoji="0" lang="en-US" sz="750" b="1" i="0" u="none" strike="noStrike" kern="1200" cap="none" spc="0" normalizeH="0" baseline="0" noProof="0" dirty="0">
                  <a:ln>
                    <a:noFill/>
                  </a:ln>
                  <a:solidFill>
                    <a:schemeClr val="bg1"/>
                  </a:solidFill>
                  <a:effectLst/>
                  <a:uLnTx/>
                  <a:uFillTx/>
                  <a:latin typeface="Calibri"/>
                  <a:ea typeface="+mn-ea"/>
                  <a:cs typeface="+mn-cs"/>
                </a:rPr>
                <a:t>, University of Florida</a:t>
              </a:r>
            </a:p>
          </p:txBody>
        </p:sp>
      </p:grpSp>
      <p:sp>
        <p:nvSpPr>
          <p:cNvPr id="7" name="TextBox 6"/>
          <p:cNvSpPr txBox="1"/>
          <p:nvPr/>
        </p:nvSpPr>
        <p:spPr>
          <a:xfrm>
            <a:off x="5489049" y="2764842"/>
            <a:ext cx="3654951" cy="41549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rgbClr val="7DCC2E">
                    <a:lumMod val="60000"/>
                    <a:lumOff val="40000"/>
                  </a:srgbClr>
                </a:solidFill>
                <a:latin typeface="Calibri"/>
              </a:rPr>
              <a:t>Green needles on the ground</a:t>
            </a:r>
            <a:endParaRPr kumimoji="0" lang="en-US" sz="2100" b="1" i="0" u="none" strike="noStrike" kern="1200" cap="none" spc="0" normalizeH="0" baseline="0" noProof="0" dirty="0">
              <a:ln>
                <a:noFill/>
              </a:ln>
              <a:solidFill>
                <a:srgbClr val="7DCC2E">
                  <a:lumMod val="60000"/>
                  <a:lumOff val="40000"/>
                </a:srgbClr>
              </a:solidFill>
              <a:effectLst/>
              <a:uLnTx/>
              <a:uFillTx/>
              <a:latin typeface="Calibri"/>
              <a:ea typeface="+mn-ea"/>
              <a:cs typeface="+mn-cs"/>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489050" y="3190976"/>
            <a:ext cx="3667026" cy="3667027"/>
          </a:xfrm>
          <a:prstGeom prst="rect">
            <a:avLst/>
          </a:prstGeom>
          <a:ln>
            <a:solidFill>
              <a:schemeClr val="bg1"/>
            </a:solidFill>
          </a:ln>
        </p:spPr>
      </p:pic>
    </p:spTree>
    <p:extLst>
      <p:ext uri="{BB962C8B-B14F-4D97-AF65-F5344CB8AC3E}">
        <p14:creationId xmlns:p14="http://schemas.microsoft.com/office/powerpoint/2010/main" val="14299686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p:cNvGrpSpPr/>
          <p:nvPr/>
        </p:nvGrpSpPr>
        <p:grpSpPr>
          <a:xfrm>
            <a:off x="4091265" y="4642565"/>
            <a:ext cx="526466" cy="465211"/>
            <a:chOff x="6324604" y="2414007"/>
            <a:chExt cx="526466" cy="465211"/>
          </a:xfrm>
        </p:grpSpPr>
        <p:grpSp>
          <p:nvGrpSpPr>
            <p:cNvPr id="141" name="Group 140"/>
            <p:cNvGrpSpPr/>
            <p:nvPr/>
          </p:nvGrpSpPr>
          <p:grpSpPr>
            <a:xfrm>
              <a:off x="6324604" y="2453958"/>
              <a:ext cx="520382" cy="425260"/>
              <a:chOff x="7063220" y="1377322"/>
              <a:chExt cx="448662" cy="461063"/>
            </a:xfrm>
          </p:grpSpPr>
          <p:cxnSp>
            <p:nvCxnSpPr>
              <p:cNvPr id="144" name="Straight Connector 143"/>
              <p:cNvCxnSpPr/>
              <p:nvPr/>
            </p:nvCxnSpPr>
            <p:spPr>
              <a:xfrm flipV="1">
                <a:off x="7063220" y="1648272"/>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7280612" y="1505348"/>
                <a:ext cx="231270" cy="940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063220" y="1377322"/>
                <a:ext cx="99580" cy="376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162798" y="1662986"/>
                <a:ext cx="2" cy="1753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flipH="1" flipV="1">
              <a:off x="6500539" y="2572042"/>
              <a:ext cx="205892" cy="876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6735228" y="2414007"/>
              <a:ext cx="115842" cy="17527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302325" y="4358153"/>
            <a:ext cx="609600" cy="1034036"/>
            <a:chOff x="838200" y="4056124"/>
            <a:chExt cx="609600" cy="1034036"/>
          </a:xfrm>
        </p:grpSpPr>
        <p:sp>
          <p:nvSpPr>
            <p:cNvPr id="567" name="Isosceles Triangle 56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07" name="Straight Connector 40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29" name="Group 428"/>
          <p:cNvGrpSpPr/>
          <p:nvPr/>
        </p:nvGrpSpPr>
        <p:grpSpPr>
          <a:xfrm>
            <a:off x="3886196" y="4875171"/>
            <a:ext cx="609600" cy="1034036"/>
            <a:chOff x="838200" y="4056124"/>
            <a:chExt cx="609600" cy="1034036"/>
          </a:xfrm>
        </p:grpSpPr>
        <p:sp>
          <p:nvSpPr>
            <p:cNvPr id="430" name="Isosceles Triangle 42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31" name="Straight Connector 43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32" name="Group 431"/>
          <p:cNvGrpSpPr/>
          <p:nvPr/>
        </p:nvGrpSpPr>
        <p:grpSpPr>
          <a:xfrm>
            <a:off x="4080159" y="3741214"/>
            <a:ext cx="609600" cy="1034036"/>
            <a:chOff x="838200" y="4056124"/>
            <a:chExt cx="609600" cy="1034036"/>
          </a:xfrm>
        </p:grpSpPr>
        <p:sp>
          <p:nvSpPr>
            <p:cNvPr id="433" name="Isosceles Triangle 432"/>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34" name="Straight Connector 43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35" name="Group 434"/>
          <p:cNvGrpSpPr/>
          <p:nvPr/>
        </p:nvGrpSpPr>
        <p:grpSpPr>
          <a:xfrm>
            <a:off x="5160814" y="4124087"/>
            <a:ext cx="609600" cy="1034036"/>
            <a:chOff x="838200" y="4056124"/>
            <a:chExt cx="609600" cy="1034036"/>
          </a:xfrm>
        </p:grpSpPr>
        <p:sp>
          <p:nvSpPr>
            <p:cNvPr id="436" name="Isosceles Triangle 435"/>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37" name="Straight Connector 43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38" name="Group 437"/>
          <p:cNvGrpSpPr/>
          <p:nvPr/>
        </p:nvGrpSpPr>
        <p:grpSpPr>
          <a:xfrm>
            <a:off x="3581400" y="1859280"/>
            <a:ext cx="609600" cy="1034036"/>
            <a:chOff x="838200" y="4056124"/>
            <a:chExt cx="609600" cy="1034036"/>
          </a:xfrm>
        </p:grpSpPr>
        <p:sp>
          <p:nvSpPr>
            <p:cNvPr id="439" name="Isosceles Triangle 43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40" name="Straight Connector 43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41" name="Group 440"/>
          <p:cNvGrpSpPr/>
          <p:nvPr/>
        </p:nvGrpSpPr>
        <p:grpSpPr>
          <a:xfrm>
            <a:off x="6317673" y="3625004"/>
            <a:ext cx="609600" cy="1034036"/>
            <a:chOff x="838200" y="4056124"/>
            <a:chExt cx="609600" cy="1034036"/>
          </a:xfrm>
        </p:grpSpPr>
        <p:sp>
          <p:nvSpPr>
            <p:cNvPr id="442" name="Isosceles Triangle 441"/>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43" name="Straight Connector 44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44" name="Group 443"/>
          <p:cNvGrpSpPr/>
          <p:nvPr/>
        </p:nvGrpSpPr>
        <p:grpSpPr>
          <a:xfrm>
            <a:off x="4378036" y="167640"/>
            <a:ext cx="609600" cy="1034036"/>
            <a:chOff x="838200" y="4056124"/>
            <a:chExt cx="609600" cy="1034036"/>
          </a:xfrm>
        </p:grpSpPr>
        <p:sp>
          <p:nvSpPr>
            <p:cNvPr id="445" name="Isosceles Triangle 44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46" name="Straight Connector 44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47" name="Group 446"/>
          <p:cNvGrpSpPr/>
          <p:nvPr/>
        </p:nvGrpSpPr>
        <p:grpSpPr>
          <a:xfrm>
            <a:off x="5105400" y="2559178"/>
            <a:ext cx="609600" cy="1034036"/>
            <a:chOff x="838200" y="4056124"/>
            <a:chExt cx="609600" cy="1034036"/>
          </a:xfrm>
        </p:grpSpPr>
        <p:sp>
          <p:nvSpPr>
            <p:cNvPr id="448" name="Isosceles Triangle 447"/>
            <p:cNvSpPr/>
            <p:nvPr/>
          </p:nvSpPr>
          <p:spPr>
            <a:xfrm>
              <a:off x="838200" y="4056124"/>
              <a:ext cx="609600" cy="66827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49" name="Straight Connector 44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50" name="Group 449"/>
          <p:cNvGrpSpPr/>
          <p:nvPr/>
        </p:nvGrpSpPr>
        <p:grpSpPr>
          <a:xfrm>
            <a:off x="8381998" y="2590968"/>
            <a:ext cx="609600" cy="1034036"/>
            <a:chOff x="838200" y="4056124"/>
            <a:chExt cx="609600" cy="1034036"/>
          </a:xfrm>
        </p:grpSpPr>
        <p:sp>
          <p:nvSpPr>
            <p:cNvPr id="451" name="Isosceles Triangle 45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52" name="Straight Connector 45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53" name="Group 452"/>
          <p:cNvGrpSpPr/>
          <p:nvPr/>
        </p:nvGrpSpPr>
        <p:grpSpPr>
          <a:xfrm>
            <a:off x="7162800" y="2407920"/>
            <a:ext cx="609600" cy="1034036"/>
            <a:chOff x="838200" y="4056124"/>
            <a:chExt cx="609600" cy="1034036"/>
          </a:xfrm>
        </p:grpSpPr>
        <p:sp>
          <p:nvSpPr>
            <p:cNvPr id="454" name="Isosceles Triangle 45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55" name="Straight Connector 45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59" name="Group 458"/>
          <p:cNvGrpSpPr/>
          <p:nvPr/>
        </p:nvGrpSpPr>
        <p:grpSpPr>
          <a:xfrm>
            <a:off x="5715000" y="533400"/>
            <a:ext cx="609600" cy="1034036"/>
            <a:chOff x="838200" y="4056124"/>
            <a:chExt cx="609600" cy="1034036"/>
          </a:xfrm>
        </p:grpSpPr>
        <p:sp>
          <p:nvSpPr>
            <p:cNvPr id="460" name="Isosceles Triangle 45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61" name="Straight Connector 46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62" name="Group 461"/>
          <p:cNvGrpSpPr/>
          <p:nvPr/>
        </p:nvGrpSpPr>
        <p:grpSpPr>
          <a:xfrm>
            <a:off x="1752598" y="3424189"/>
            <a:ext cx="609600" cy="1034036"/>
            <a:chOff x="838200" y="4056124"/>
            <a:chExt cx="609600" cy="1034036"/>
          </a:xfrm>
        </p:grpSpPr>
        <p:sp>
          <p:nvSpPr>
            <p:cNvPr id="463" name="Isosceles Triangle 46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64" name="Straight Connector 46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65" name="Group 464"/>
          <p:cNvGrpSpPr/>
          <p:nvPr/>
        </p:nvGrpSpPr>
        <p:grpSpPr>
          <a:xfrm>
            <a:off x="2362198" y="5392189"/>
            <a:ext cx="609600" cy="1034036"/>
            <a:chOff x="838200" y="4056124"/>
            <a:chExt cx="609600" cy="1034036"/>
          </a:xfrm>
        </p:grpSpPr>
        <p:sp>
          <p:nvSpPr>
            <p:cNvPr id="466" name="Isosceles Triangle 46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67" name="Straight Connector 46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68" name="Group 467"/>
          <p:cNvGrpSpPr/>
          <p:nvPr/>
        </p:nvGrpSpPr>
        <p:grpSpPr>
          <a:xfrm>
            <a:off x="2971800" y="4025644"/>
            <a:ext cx="609600" cy="1034036"/>
            <a:chOff x="838200" y="4056124"/>
            <a:chExt cx="609600" cy="1034036"/>
          </a:xfrm>
        </p:grpSpPr>
        <p:sp>
          <p:nvSpPr>
            <p:cNvPr id="469" name="Isosceles Triangle 468"/>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70" name="Straight Connector 46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71" name="Group 470"/>
          <p:cNvGrpSpPr/>
          <p:nvPr/>
        </p:nvGrpSpPr>
        <p:grpSpPr>
          <a:xfrm>
            <a:off x="2286000" y="2194879"/>
            <a:ext cx="609600" cy="1034036"/>
            <a:chOff x="838200" y="4056124"/>
            <a:chExt cx="609600" cy="1034036"/>
          </a:xfrm>
        </p:grpSpPr>
        <p:sp>
          <p:nvSpPr>
            <p:cNvPr id="472" name="Isosceles Triangle 471"/>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73" name="Straight Connector 47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74" name="Group 473"/>
          <p:cNvGrpSpPr/>
          <p:nvPr/>
        </p:nvGrpSpPr>
        <p:grpSpPr>
          <a:xfrm>
            <a:off x="2743200" y="353291"/>
            <a:ext cx="609600" cy="1034036"/>
            <a:chOff x="838200" y="4056124"/>
            <a:chExt cx="609600" cy="1034036"/>
          </a:xfrm>
        </p:grpSpPr>
        <p:sp>
          <p:nvSpPr>
            <p:cNvPr id="475" name="Isosceles Triangle 47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76" name="Straight Connector 47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77" name="Group 476"/>
          <p:cNvGrpSpPr/>
          <p:nvPr/>
        </p:nvGrpSpPr>
        <p:grpSpPr>
          <a:xfrm>
            <a:off x="6019800" y="5486400"/>
            <a:ext cx="609600" cy="1034036"/>
            <a:chOff x="838200" y="4056124"/>
            <a:chExt cx="609600" cy="1034036"/>
          </a:xfrm>
        </p:grpSpPr>
        <p:sp>
          <p:nvSpPr>
            <p:cNvPr id="478" name="Isosceles Triangle 47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79" name="Straight Connector 47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80" name="Group 479"/>
          <p:cNvGrpSpPr/>
          <p:nvPr/>
        </p:nvGrpSpPr>
        <p:grpSpPr>
          <a:xfrm>
            <a:off x="7467598" y="4792363"/>
            <a:ext cx="609600" cy="1034036"/>
            <a:chOff x="838200" y="4056124"/>
            <a:chExt cx="609600" cy="1034036"/>
          </a:xfrm>
        </p:grpSpPr>
        <p:sp>
          <p:nvSpPr>
            <p:cNvPr id="481" name="Isosceles Triangle 48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82" name="Straight Connector 48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83" name="Group 482"/>
          <p:cNvGrpSpPr/>
          <p:nvPr/>
        </p:nvGrpSpPr>
        <p:grpSpPr>
          <a:xfrm>
            <a:off x="374073" y="2924938"/>
            <a:ext cx="609600" cy="1034036"/>
            <a:chOff x="838200" y="4056124"/>
            <a:chExt cx="609600" cy="1034036"/>
          </a:xfrm>
        </p:grpSpPr>
        <p:sp>
          <p:nvSpPr>
            <p:cNvPr id="484" name="Isosceles Triangle 48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85" name="Straight Connector 48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86" name="Group 485"/>
          <p:cNvGrpSpPr/>
          <p:nvPr/>
        </p:nvGrpSpPr>
        <p:grpSpPr>
          <a:xfrm>
            <a:off x="990600" y="5616952"/>
            <a:ext cx="609600" cy="1034036"/>
            <a:chOff x="838200" y="4056124"/>
            <a:chExt cx="609600" cy="1034036"/>
          </a:xfrm>
        </p:grpSpPr>
        <p:sp>
          <p:nvSpPr>
            <p:cNvPr id="487" name="Isosceles Triangle 48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88" name="Straight Connector 48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89" name="Group 488"/>
          <p:cNvGrpSpPr/>
          <p:nvPr/>
        </p:nvGrpSpPr>
        <p:grpSpPr>
          <a:xfrm>
            <a:off x="720432" y="1677861"/>
            <a:ext cx="609600" cy="1034036"/>
            <a:chOff x="838200" y="4056124"/>
            <a:chExt cx="609600" cy="1034036"/>
          </a:xfrm>
        </p:grpSpPr>
        <p:sp>
          <p:nvSpPr>
            <p:cNvPr id="490" name="Isosceles Triangle 48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91" name="Straight Connector 49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92" name="Group 491"/>
          <p:cNvGrpSpPr/>
          <p:nvPr/>
        </p:nvGrpSpPr>
        <p:grpSpPr>
          <a:xfrm>
            <a:off x="8084125" y="-15240"/>
            <a:ext cx="609600" cy="1034036"/>
            <a:chOff x="838200" y="4056124"/>
            <a:chExt cx="609600" cy="1034036"/>
          </a:xfrm>
        </p:grpSpPr>
        <p:sp>
          <p:nvSpPr>
            <p:cNvPr id="493" name="Isosceles Triangle 492"/>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94" name="Straight Connector 493"/>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95" name="Group 494"/>
          <p:cNvGrpSpPr/>
          <p:nvPr/>
        </p:nvGrpSpPr>
        <p:grpSpPr>
          <a:xfrm>
            <a:off x="1330032" y="167640"/>
            <a:ext cx="609600" cy="1034036"/>
            <a:chOff x="838200" y="4056124"/>
            <a:chExt cx="609600" cy="1034036"/>
          </a:xfrm>
        </p:grpSpPr>
        <p:sp>
          <p:nvSpPr>
            <p:cNvPr id="496" name="Isosceles Triangle 495"/>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497" name="Straight Connector 496"/>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498" name="Group 497"/>
          <p:cNvGrpSpPr/>
          <p:nvPr/>
        </p:nvGrpSpPr>
        <p:grpSpPr>
          <a:xfrm>
            <a:off x="6324600" y="1677861"/>
            <a:ext cx="609600" cy="1034036"/>
            <a:chOff x="838200" y="4056124"/>
            <a:chExt cx="609600" cy="1034036"/>
          </a:xfrm>
        </p:grpSpPr>
        <p:sp>
          <p:nvSpPr>
            <p:cNvPr id="499" name="Isosceles Triangle 498"/>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00" name="Straight Connector 499"/>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01" name="Group 500"/>
          <p:cNvGrpSpPr/>
          <p:nvPr/>
        </p:nvGrpSpPr>
        <p:grpSpPr>
          <a:xfrm>
            <a:off x="4682836" y="1419923"/>
            <a:ext cx="609600" cy="1034036"/>
            <a:chOff x="838200" y="4056124"/>
            <a:chExt cx="609600" cy="1034036"/>
          </a:xfrm>
        </p:grpSpPr>
        <p:sp>
          <p:nvSpPr>
            <p:cNvPr id="502" name="Isosceles Triangle 501"/>
            <p:cNvSpPr/>
            <p:nvPr/>
          </p:nvSpPr>
          <p:spPr>
            <a:xfrm>
              <a:off x="838200" y="4056124"/>
              <a:ext cx="609600" cy="66827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03" name="Straight Connector 502"/>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04" name="Group 503"/>
          <p:cNvGrpSpPr/>
          <p:nvPr/>
        </p:nvGrpSpPr>
        <p:grpSpPr>
          <a:xfrm>
            <a:off x="3276596" y="3031543"/>
            <a:ext cx="609600" cy="1034036"/>
            <a:chOff x="838200" y="4056124"/>
            <a:chExt cx="609600" cy="1034036"/>
          </a:xfrm>
        </p:grpSpPr>
        <p:sp>
          <p:nvSpPr>
            <p:cNvPr id="505" name="Isosceles Triangle 504"/>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06" name="Straight Connector 505"/>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07" name="Group 506"/>
          <p:cNvGrpSpPr/>
          <p:nvPr/>
        </p:nvGrpSpPr>
        <p:grpSpPr>
          <a:xfrm>
            <a:off x="7779325" y="3813426"/>
            <a:ext cx="609600" cy="1034036"/>
            <a:chOff x="838200" y="4056124"/>
            <a:chExt cx="609600" cy="1034036"/>
          </a:xfrm>
        </p:grpSpPr>
        <p:sp>
          <p:nvSpPr>
            <p:cNvPr id="508" name="Isosceles Triangle 507"/>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09" name="Straight Connector 508"/>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0" name="Group 509"/>
          <p:cNvGrpSpPr/>
          <p:nvPr/>
        </p:nvGrpSpPr>
        <p:grpSpPr>
          <a:xfrm>
            <a:off x="5105398" y="5616952"/>
            <a:ext cx="609600" cy="1034036"/>
            <a:chOff x="838200" y="4056124"/>
            <a:chExt cx="609600" cy="1034036"/>
          </a:xfrm>
        </p:grpSpPr>
        <p:sp>
          <p:nvSpPr>
            <p:cNvPr id="511" name="Isosceles Triangle 510"/>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12" name="Straight Connector 511"/>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3" name="Group 512"/>
          <p:cNvGrpSpPr/>
          <p:nvPr/>
        </p:nvGrpSpPr>
        <p:grpSpPr>
          <a:xfrm>
            <a:off x="7107380" y="5643519"/>
            <a:ext cx="609600" cy="1034036"/>
            <a:chOff x="838200" y="4056124"/>
            <a:chExt cx="609600" cy="1034036"/>
          </a:xfrm>
        </p:grpSpPr>
        <p:sp>
          <p:nvSpPr>
            <p:cNvPr id="514" name="Isosceles Triangle 513"/>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15" name="Straight Connector 514"/>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6" name="Group 515"/>
          <p:cNvGrpSpPr/>
          <p:nvPr/>
        </p:nvGrpSpPr>
        <p:grpSpPr>
          <a:xfrm>
            <a:off x="3255814" y="5794777"/>
            <a:ext cx="609600" cy="1034036"/>
            <a:chOff x="838200" y="4056124"/>
            <a:chExt cx="609600" cy="1034036"/>
          </a:xfrm>
        </p:grpSpPr>
        <p:sp>
          <p:nvSpPr>
            <p:cNvPr id="517" name="Isosceles Triangle 516"/>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18" name="Straight Connector 517"/>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519" name="Group 518"/>
          <p:cNvGrpSpPr/>
          <p:nvPr/>
        </p:nvGrpSpPr>
        <p:grpSpPr>
          <a:xfrm>
            <a:off x="7703127" y="1467608"/>
            <a:ext cx="609600" cy="1034036"/>
            <a:chOff x="838200" y="4056124"/>
            <a:chExt cx="609600" cy="1034036"/>
          </a:xfrm>
        </p:grpSpPr>
        <p:sp>
          <p:nvSpPr>
            <p:cNvPr id="520" name="Isosceles Triangle 519"/>
            <p:cNvSpPr/>
            <p:nvPr/>
          </p:nvSpPr>
          <p:spPr>
            <a:xfrm>
              <a:off x="838200" y="4056124"/>
              <a:ext cx="609600" cy="66827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cxnSp>
          <p:nvCxnSpPr>
            <p:cNvPr id="521" name="Straight Connector 520"/>
            <p:cNvCxnSpPr/>
            <p:nvPr/>
          </p:nvCxnSpPr>
          <p:spPr>
            <a:xfrm flipH="1">
              <a:off x="1142998" y="4724400"/>
              <a:ext cx="0" cy="365760"/>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grpSp>
      <p:sp>
        <p:nvSpPr>
          <p:cNvPr id="3" name="Moon 2"/>
          <p:cNvSpPr/>
          <p:nvPr/>
        </p:nvSpPr>
        <p:spPr>
          <a:xfrm>
            <a:off x="3047998" y="2318764"/>
            <a:ext cx="2092036" cy="4816814"/>
          </a:xfrm>
          <a:prstGeom prst="moon">
            <a:avLst/>
          </a:prstGeom>
          <a:solidFill>
            <a:schemeClr val="accent1">
              <a:alpha val="58000"/>
            </a:schemeClr>
          </a:solidFill>
          <a:ln>
            <a:noFill/>
          </a:ln>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p:cNvCxnSpPr/>
          <p:nvPr/>
        </p:nvCxnSpPr>
        <p:spPr>
          <a:xfrm>
            <a:off x="7322121" y="653036"/>
            <a:ext cx="0" cy="999232"/>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621185" y="6078632"/>
            <a:ext cx="1510150" cy="646331"/>
          </a:xfrm>
          <a:prstGeom prst="rect">
            <a:avLst/>
          </a:prstGeom>
          <a:solidFill>
            <a:schemeClr val="bg1">
              <a:lumMod val="85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Newly infested trees</a:t>
            </a:r>
          </a:p>
        </p:txBody>
      </p:sp>
      <p:grpSp>
        <p:nvGrpSpPr>
          <p:cNvPr id="98" name="Group 97"/>
          <p:cNvGrpSpPr/>
          <p:nvPr/>
        </p:nvGrpSpPr>
        <p:grpSpPr>
          <a:xfrm>
            <a:off x="7006936" y="1277838"/>
            <a:ext cx="585355" cy="617829"/>
            <a:chOff x="7006936" y="1277838"/>
            <a:chExt cx="585355" cy="617829"/>
          </a:xfrm>
        </p:grpSpPr>
        <p:cxnSp>
          <p:nvCxnSpPr>
            <p:cNvPr id="99" name="Straight Connector 98"/>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292681" y="1758507"/>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415643" y="1648271"/>
              <a:ext cx="76200" cy="1788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06936" y="1416711"/>
              <a:ext cx="228600" cy="1017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48550" y="1460177"/>
              <a:ext cx="114300" cy="1920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363691" y="1348328"/>
              <a:ext cx="228600" cy="14318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7448551" y="1277839"/>
              <a:ext cx="57149" cy="18233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162798" y="1662986"/>
              <a:ext cx="9352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6373957" y="2364391"/>
            <a:ext cx="385330" cy="560715"/>
            <a:chOff x="7063220" y="1277838"/>
            <a:chExt cx="385330" cy="560715"/>
          </a:xfrm>
        </p:grpSpPr>
        <p:cxnSp>
          <p:nvCxnSpPr>
            <p:cNvPr id="111" name="Straight Connector 110"/>
            <p:cNvCxnSpPr/>
            <p:nvPr/>
          </p:nvCxnSpPr>
          <p:spPr>
            <a:xfrm flipV="1">
              <a:off x="7063220" y="1648272"/>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351561" y="1758507"/>
              <a:ext cx="96989" cy="800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7351561" y="1460177"/>
              <a:ext cx="96989" cy="1880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162800" y="1277838"/>
              <a:ext cx="58880" cy="1371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162798" y="1662986"/>
              <a:ext cx="2" cy="175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156585" y="4953000"/>
            <a:ext cx="602673" cy="465211"/>
            <a:chOff x="6324596" y="2414007"/>
            <a:chExt cx="602673" cy="465211"/>
          </a:xfrm>
        </p:grpSpPr>
        <p:grpSp>
          <p:nvGrpSpPr>
            <p:cNvPr id="117" name="Group 116"/>
            <p:cNvGrpSpPr/>
            <p:nvPr/>
          </p:nvGrpSpPr>
          <p:grpSpPr>
            <a:xfrm>
              <a:off x="6324596" y="2453958"/>
              <a:ext cx="602673" cy="425260"/>
              <a:chOff x="7063220" y="1377322"/>
              <a:chExt cx="519612" cy="461063"/>
            </a:xfrm>
          </p:grpSpPr>
          <p:cxnSp>
            <p:nvCxnSpPr>
              <p:cNvPr id="120" name="Straight Connector 119"/>
              <p:cNvCxnSpPr/>
              <p:nvPr/>
            </p:nvCxnSpPr>
            <p:spPr>
              <a:xfrm flipV="1">
                <a:off x="7063220" y="1648272"/>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7351562" y="1554224"/>
                <a:ext cx="231270" cy="940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63220" y="1377322"/>
                <a:ext cx="99580" cy="376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162798" y="1662986"/>
                <a:ext cx="2" cy="1753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flipH="1" flipV="1">
              <a:off x="6705600" y="2743200"/>
              <a:ext cx="205892" cy="876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6735228" y="2414007"/>
              <a:ext cx="115842" cy="17527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689763" y="2252207"/>
            <a:ext cx="602673" cy="416832"/>
            <a:chOff x="4689763" y="2252207"/>
            <a:chExt cx="602673" cy="416832"/>
          </a:xfrm>
        </p:grpSpPr>
        <p:grpSp>
          <p:nvGrpSpPr>
            <p:cNvPr id="125" name="Group 124"/>
            <p:cNvGrpSpPr/>
            <p:nvPr/>
          </p:nvGrpSpPr>
          <p:grpSpPr>
            <a:xfrm>
              <a:off x="4689763" y="2252207"/>
              <a:ext cx="602673" cy="416832"/>
              <a:chOff x="6324596" y="2414005"/>
              <a:chExt cx="602673" cy="416832"/>
            </a:xfrm>
          </p:grpSpPr>
          <p:grpSp>
            <p:nvGrpSpPr>
              <p:cNvPr id="127" name="Group 126"/>
              <p:cNvGrpSpPr/>
              <p:nvPr/>
            </p:nvGrpSpPr>
            <p:grpSpPr>
              <a:xfrm>
                <a:off x="6324596" y="2414005"/>
                <a:ext cx="602673" cy="271774"/>
                <a:chOff x="7063220" y="1334007"/>
                <a:chExt cx="519612" cy="294655"/>
              </a:xfrm>
            </p:grpSpPr>
            <p:cxnSp>
              <p:nvCxnSpPr>
                <p:cNvPr id="130" name="Straight Connector 129"/>
                <p:cNvCxnSpPr/>
                <p:nvPr/>
              </p:nvCxnSpPr>
              <p:spPr>
                <a:xfrm flipV="1">
                  <a:off x="7161157" y="1535874"/>
                  <a:ext cx="129020" cy="894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7351562" y="1370645"/>
                  <a:ext cx="231270" cy="94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7063220" y="1334007"/>
                  <a:ext cx="226957" cy="433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158780" y="1453264"/>
                  <a:ext cx="2" cy="17539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p:cNvCxnSpPr/>
              <p:nvPr/>
            </p:nvCxnSpPr>
            <p:spPr>
              <a:xfrm flipH="1" flipV="1">
                <a:off x="6705600" y="2743200"/>
                <a:ext cx="205892" cy="876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6735228" y="2414007"/>
                <a:ext cx="115842" cy="1752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flipV="1">
              <a:off x="5026444" y="2514600"/>
              <a:ext cx="0" cy="1025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382345" y="4316085"/>
            <a:ext cx="385330" cy="560715"/>
            <a:chOff x="7063220" y="1277838"/>
            <a:chExt cx="385330" cy="560715"/>
          </a:xfrm>
        </p:grpSpPr>
        <p:cxnSp>
          <p:nvCxnSpPr>
            <p:cNvPr id="135" name="Straight Connector 134"/>
            <p:cNvCxnSpPr/>
            <p:nvPr/>
          </p:nvCxnSpPr>
          <p:spPr>
            <a:xfrm flipV="1">
              <a:off x="7063220" y="1648272"/>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351561" y="1758507"/>
              <a:ext cx="96989" cy="8004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351561" y="1460177"/>
              <a:ext cx="96989" cy="18809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162800" y="1277838"/>
              <a:ext cx="58880" cy="13716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798" y="1662986"/>
              <a:ext cx="2" cy="1753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092920" y="3365681"/>
            <a:ext cx="602673" cy="465102"/>
            <a:chOff x="4689763" y="2152021"/>
            <a:chExt cx="602673" cy="465102"/>
          </a:xfrm>
        </p:grpSpPr>
        <p:grpSp>
          <p:nvGrpSpPr>
            <p:cNvPr id="149" name="Group 148"/>
            <p:cNvGrpSpPr/>
            <p:nvPr/>
          </p:nvGrpSpPr>
          <p:grpSpPr>
            <a:xfrm>
              <a:off x="4689763" y="2152021"/>
              <a:ext cx="602673" cy="455756"/>
              <a:chOff x="6324596" y="2313819"/>
              <a:chExt cx="602673" cy="455756"/>
            </a:xfrm>
          </p:grpSpPr>
          <p:grpSp>
            <p:nvGrpSpPr>
              <p:cNvPr id="151" name="Group 150"/>
              <p:cNvGrpSpPr/>
              <p:nvPr/>
            </p:nvGrpSpPr>
            <p:grpSpPr>
              <a:xfrm>
                <a:off x="6324596" y="2447798"/>
                <a:ext cx="602673" cy="310340"/>
                <a:chOff x="7063220" y="1370645"/>
                <a:chExt cx="519612" cy="336468"/>
              </a:xfrm>
            </p:grpSpPr>
            <p:cxnSp>
              <p:nvCxnSpPr>
                <p:cNvPr id="154" name="Straight Connector 153"/>
                <p:cNvCxnSpPr/>
                <p:nvPr/>
              </p:nvCxnSpPr>
              <p:spPr>
                <a:xfrm flipV="1">
                  <a:off x="7161157" y="1535874"/>
                  <a:ext cx="129020" cy="8940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351562" y="1370645"/>
                  <a:ext cx="231270" cy="9404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063220" y="1377323"/>
                  <a:ext cx="172019" cy="947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139678" y="1531715"/>
                  <a:ext cx="2" cy="17539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52" name="Straight Connector 151"/>
              <p:cNvCxnSpPr/>
              <p:nvPr/>
            </p:nvCxnSpPr>
            <p:spPr>
              <a:xfrm flipH="1" flipV="1">
                <a:off x="6718076" y="2681938"/>
                <a:ext cx="205892" cy="876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735228" y="2313819"/>
                <a:ext cx="188740" cy="1001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V="1">
              <a:off x="5026444" y="2514600"/>
              <a:ext cx="0" cy="1025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7703128" y="533400"/>
            <a:ext cx="990598" cy="646331"/>
          </a:xfrm>
          <a:prstGeom prst="rect">
            <a:avLst/>
          </a:prstGeom>
          <a:solidFill>
            <a:schemeClr val="bg1">
              <a:lumMod val="85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SPB tree</a:t>
            </a:r>
          </a:p>
        </p:txBody>
      </p:sp>
      <p:sp>
        <p:nvSpPr>
          <p:cNvPr id="159" name="TextBox 158"/>
          <p:cNvSpPr txBox="1"/>
          <p:nvPr/>
        </p:nvSpPr>
        <p:spPr>
          <a:xfrm>
            <a:off x="7132776" y="2805341"/>
            <a:ext cx="1884220" cy="923330"/>
          </a:xfrm>
          <a:prstGeom prst="rect">
            <a:avLst/>
          </a:prstGeom>
          <a:solidFill>
            <a:schemeClr val="bg1">
              <a:lumMod val="85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More trees die</a:t>
            </a:r>
            <a:r>
              <a:rPr kumimoji="0" lang="en-US" sz="1800" b="1" i="0" u="none" strike="noStrike" kern="1200" cap="none" spc="0" normalizeH="0" noProof="0" dirty="0">
                <a:ln>
                  <a:noFill/>
                </a:ln>
                <a:solidFill>
                  <a:prstClr val="black"/>
                </a:solidFill>
                <a:effectLst/>
                <a:uLnTx/>
                <a:uFillTx/>
                <a:latin typeface="Calibri"/>
                <a:ea typeface="+mn-ea"/>
                <a:cs typeface="+mn-cs"/>
              </a:rPr>
              <a:t> as i</a:t>
            </a:r>
            <a:r>
              <a:rPr kumimoji="0" lang="en-US" sz="1800" b="1" i="0" u="none" strike="noStrike" kern="1200" cap="none" spc="0" normalizeH="0" baseline="0" noProof="0" dirty="0">
                <a:ln>
                  <a:noFill/>
                </a:ln>
                <a:solidFill>
                  <a:prstClr val="black"/>
                </a:solidFill>
                <a:effectLst/>
                <a:uLnTx/>
                <a:uFillTx/>
                <a:latin typeface="Calibri"/>
                <a:ea typeface="+mn-ea"/>
                <a:cs typeface="+mn-cs"/>
              </a:rPr>
              <a:t>nfestation spreads.</a:t>
            </a:r>
          </a:p>
        </p:txBody>
      </p:sp>
    </p:spTree>
    <p:extLst>
      <p:ext uri="{BB962C8B-B14F-4D97-AF65-F5344CB8AC3E}">
        <p14:creationId xmlns:p14="http://schemas.microsoft.com/office/powerpoint/2010/main" val="2522907594"/>
      </p:ext>
    </p:extLst>
  </p:cSld>
  <p:clrMapOvr>
    <a:masterClrMapping/>
  </p:clrMapOvr>
</p:sld>
</file>

<file path=ppt/theme/theme1.xml><?xml version="1.0" encoding="utf-8"?>
<a:theme xmlns:a="http://schemas.openxmlformats.org/drawingml/2006/main" name="TS0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2019</Words>
  <Application>Microsoft Macintosh PowerPoint</Application>
  <PresentationFormat>On-screen Show (4:3)</PresentationFormat>
  <Paragraphs>161</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Segoe</vt:lpstr>
      <vt:lpstr>Wingdings</vt:lpstr>
      <vt:lpstr>TS010286724</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Charlotte Anne Broun Surratt</cp:lastModifiedBy>
  <cp:revision>140</cp:revision>
  <dcterms:created xsi:type="dcterms:W3CDTF">2017-06-07T20:14:57Z</dcterms:created>
  <dcterms:modified xsi:type="dcterms:W3CDTF">2018-03-26T20:14:14Z</dcterms:modified>
</cp:coreProperties>
</file>