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36" r:id="rId2"/>
    <p:sldId id="337" r:id="rId3"/>
    <p:sldId id="365" r:id="rId4"/>
    <p:sldId id="357" r:id="rId5"/>
    <p:sldId id="29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31" autoAdjust="0"/>
    <p:restoredTop sz="76598" autoAdjust="0"/>
  </p:normalViewPr>
  <p:slideViewPr>
    <p:cSldViewPr snapToGrid="0">
      <p:cViewPr varScale="1">
        <p:scale>
          <a:sx n="99" d="100"/>
          <a:sy n="99" d="100"/>
        </p:scale>
        <p:origin x="2392" y="168"/>
      </p:cViewPr>
      <p:guideLst>
        <p:guide orient="horz" pos="2160"/>
        <p:guide pos="2880"/>
      </p:guideLst>
    </p:cSldViewPr>
  </p:slideViewPr>
  <p:outlineViewPr>
    <p:cViewPr>
      <p:scale>
        <a:sx n="33" d="100"/>
        <a:sy n="33" d="100"/>
      </p:scale>
      <p:origin x="0" y="-13627"/>
    </p:cViewPr>
  </p:outlineViewPr>
  <p:notesTextViewPr>
    <p:cViewPr>
      <p:scale>
        <a:sx n="1" d="1"/>
        <a:sy n="1" d="1"/>
      </p:scale>
      <p:origin x="0" y="0"/>
    </p:cViewPr>
  </p:notesTextViewPr>
  <p:sorterViewPr>
    <p:cViewPr varScale="1">
      <p:scale>
        <a:sx n="100" d="100"/>
        <a:sy n="100" d="100"/>
      </p:scale>
      <p:origin x="0" y="-160"/>
    </p:cViewPr>
  </p:sorterViewPr>
  <p:notesViewPr>
    <p:cSldViewPr snapToGrid="0">
      <p:cViewPr varScale="1">
        <p:scale>
          <a:sx n="124" d="100"/>
          <a:sy n="124" d="100"/>
        </p:scale>
        <p:origin x="11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E72A4-99FB-4241-BC87-E41AACD1215F}" type="datetimeFigureOut">
              <a:rPr lang="en-US" smtClean="0"/>
              <a:t>3/26/18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973D4-30F5-446E-B549-4B5920B565CD}" type="slidenum">
              <a:rPr lang="en-US" smtClean="0"/>
              <a:t>‹#›</a:t>
            </a:fld>
            <a:endParaRPr lang="en-US"/>
          </a:p>
        </p:txBody>
      </p:sp>
    </p:spTree>
    <p:extLst>
      <p:ext uri="{BB962C8B-B14F-4D97-AF65-F5344CB8AC3E}">
        <p14:creationId xmlns:p14="http://schemas.microsoft.com/office/powerpoint/2010/main" val="180938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SPB spots start small.  The crowns in the picture have an orange appearance.</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a:t>
            </a:fld>
            <a:endParaRPr lang="en-US"/>
          </a:p>
        </p:txBody>
      </p:sp>
    </p:spTree>
    <p:extLst>
      <p:ext uri="{BB962C8B-B14F-4D97-AF65-F5344CB8AC3E}">
        <p14:creationId xmlns:p14="http://schemas.microsoft.com/office/powerpoint/2010/main" val="332609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SPB spots grow they often do so in a particular direction.  Note how the spots do not become more round.  Spots have a somewhat linear appearance.</a:t>
            </a:r>
          </a:p>
        </p:txBody>
      </p:sp>
      <p:sp>
        <p:nvSpPr>
          <p:cNvPr id="4" name="Slide Number Placeholder 3"/>
          <p:cNvSpPr>
            <a:spLocks noGrp="1"/>
          </p:cNvSpPr>
          <p:nvPr>
            <p:ph type="sldNum" sz="quarter" idx="10"/>
          </p:nvPr>
        </p:nvSpPr>
        <p:spPr/>
        <p:txBody>
          <a:bodyPr/>
          <a:lstStyle/>
          <a:p>
            <a:fld id="{221973D4-30F5-446E-B549-4B5920B565CD}" type="slidenum">
              <a:rPr lang="en-US" smtClean="0"/>
              <a:t>2</a:t>
            </a:fld>
            <a:endParaRPr lang="en-US"/>
          </a:p>
        </p:txBody>
      </p:sp>
    </p:spTree>
    <p:extLst>
      <p:ext uri="{BB962C8B-B14F-4D97-AF65-F5344CB8AC3E}">
        <p14:creationId xmlns:p14="http://schemas.microsoft.com/office/powerpoint/2010/main" val="283956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 SPB spot may have multiple “leading” heads.  These spots may have a more roundish appearance.</a:t>
            </a:r>
          </a:p>
        </p:txBody>
      </p:sp>
      <p:sp>
        <p:nvSpPr>
          <p:cNvPr id="4" name="Slide Number Placeholder 3"/>
          <p:cNvSpPr>
            <a:spLocks noGrp="1"/>
          </p:cNvSpPr>
          <p:nvPr>
            <p:ph type="sldNum" sz="quarter" idx="10"/>
          </p:nvPr>
        </p:nvSpPr>
        <p:spPr/>
        <p:txBody>
          <a:bodyPr/>
          <a:lstStyle/>
          <a:p>
            <a:fld id="{221973D4-30F5-446E-B549-4B5920B565CD}" type="slidenum">
              <a:rPr lang="en-US" smtClean="0"/>
              <a:t>3</a:t>
            </a:fld>
            <a:endParaRPr lang="en-US"/>
          </a:p>
        </p:txBody>
      </p:sp>
    </p:spTree>
    <p:extLst>
      <p:ext uri="{BB962C8B-B14F-4D97-AF65-F5344CB8AC3E}">
        <p14:creationId xmlns:p14="http://schemas.microsoft.com/office/powerpoint/2010/main" val="50801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bark beetles attack different locations on a tree.  Engraver beetles can attack from the base to the crown.  SPB tend to attack the main bole about four feet off of the ground up to the canopy.  BTB attacks from the base to about 12 feet high.</a:t>
            </a:r>
          </a:p>
          <a:p>
            <a:endParaRPr lang="en-US" dirty="0"/>
          </a:p>
          <a:p>
            <a:r>
              <a:rPr lang="en-US" dirty="0"/>
              <a:t>Different beetle damage will be shown in the following slides.  Note where on the tree this damage is likely to be observed. SPB damage may not be observed six feet high on the trunk, where it can be easily seen, but it may be occurring further up.</a:t>
            </a:r>
          </a:p>
        </p:txBody>
      </p:sp>
      <p:sp>
        <p:nvSpPr>
          <p:cNvPr id="4" name="Slide Number Placeholder 3"/>
          <p:cNvSpPr>
            <a:spLocks noGrp="1"/>
          </p:cNvSpPr>
          <p:nvPr>
            <p:ph type="sldNum" sz="quarter" idx="10"/>
          </p:nvPr>
        </p:nvSpPr>
        <p:spPr/>
        <p:txBody>
          <a:bodyPr/>
          <a:lstStyle/>
          <a:p>
            <a:fld id="{221973D4-30F5-446E-B549-4B5920B565CD}" type="slidenum">
              <a:rPr lang="en-US" smtClean="0"/>
              <a:t>4</a:t>
            </a:fld>
            <a:endParaRPr lang="en-US"/>
          </a:p>
        </p:txBody>
      </p:sp>
    </p:spTree>
    <p:extLst>
      <p:ext uri="{BB962C8B-B14F-4D97-AF65-F5344CB8AC3E}">
        <p14:creationId xmlns:p14="http://schemas.microsoft.com/office/powerpoint/2010/main" val="106494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S-shaped SPB galleries to an engraver beetle </a:t>
            </a:r>
            <a:r>
              <a:rPr lang="en-US" dirty="0" err="1"/>
              <a:t>galleriey</a:t>
            </a:r>
            <a:r>
              <a:rPr lang="en-US" dirty="0"/>
              <a:t>.  Engraver beetles tend to have H- or Y-shaped galleries.  The picture to the left is a SPB gallery.  The picture on the right is a six-</a:t>
            </a:r>
            <a:r>
              <a:rPr lang="en-US" dirty="0" err="1"/>
              <a:t>spined</a:t>
            </a:r>
            <a:r>
              <a:rPr lang="en-US" dirty="0"/>
              <a:t> </a:t>
            </a:r>
            <a:r>
              <a:rPr lang="en-US" i="1" dirty="0" err="1"/>
              <a:t>Ips</a:t>
            </a:r>
            <a:r>
              <a:rPr lang="en-US" i="1" dirty="0"/>
              <a:t> </a:t>
            </a:r>
            <a:r>
              <a:rPr lang="en-US" i="0" dirty="0"/>
              <a:t>gallery.</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5</a:t>
            </a:fld>
            <a:endParaRPr lang="en-US"/>
          </a:p>
        </p:txBody>
      </p:sp>
    </p:spTree>
    <p:extLst>
      <p:ext uri="{BB962C8B-B14F-4D97-AF65-F5344CB8AC3E}">
        <p14:creationId xmlns:p14="http://schemas.microsoft.com/office/powerpoint/2010/main" val="315255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2" y="1905004"/>
            <a:ext cx="7681913" cy="1523495"/>
          </a:xfrm>
        </p:spPr>
        <p:txBody>
          <a:bodyPr>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576373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6457304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4"/>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1265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7"/>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1762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3106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844366"/>
            <a:ext cx="4114800"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844366"/>
            <a:ext cx="4117019"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153008"/>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79746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19905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3007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801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4985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9"/>
            <a:ext cx="8382000" cy="160197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4410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685772"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56" indent="-297656" algn="l" defTabSz="685772" rtl="0" eaLnBrk="1" latinLnBrk="0" hangingPunct="1">
        <a:lnSpc>
          <a:spcPct val="90000"/>
        </a:lnSpc>
        <a:spcBef>
          <a:spcPct val="20000"/>
        </a:spcBef>
        <a:buFontTx/>
        <a:buBlip>
          <a:blip r:embed="rId12"/>
        </a:buBlip>
        <a:defRPr sz="2400" kern="1200">
          <a:solidFill>
            <a:schemeClr val="tx1"/>
          </a:solidFill>
          <a:latin typeface="+mn-lt"/>
          <a:ea typeface="+mn-ea"/>
          <a:cs typeface="+mn-cs"/>
        </a:defRPr>
      </a:lvl1pPr>
      <a:lvl2pPr marL="685800" indent="-297656" algn="l" defTabSz="685772" rtl="0" eaLnBrk="1" latinLnBrk="0" hangingPunct="1">
        <a:lnSpc>
          <a:spcPct val="90000"/>
        </a:lnSpc>
        <a:spcBef>
          <a:spcPct val="20000"/>
        </a:spcBef>
        <a:buFontTx/>
        <a:buBlip>
          <a:blip r:embed="rId13"/>
        </a:buBlip>
        <a:defRPr sz="2100" kern="1200">
          <a:solidFill>
            <a:schemeClr val="tx1"/>
          </a:solidFill>
          <a:latin typeface="+mn-lt"/>
          <a:ea typeface="+mn-ea"/>
          <a:cs typeface="+mn-cs"/>
        </a:defRPr>
      </a:lvl2pPr>
      <a:lvl3pPr marL="944166" indent="-25836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3pPr>
      <a:lvl4pPr marL="1203722" indent="-25955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4pPr>
      <a:lvl5pPr marL="1456135" indent="-252413"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950857"/>
            <a:ext cx="9144000" cy="907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09686" y="5950857"/>
            <a:ext cx="3505200" cy="919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23791" y="2566785"/>
            <a:ext cx="1683026" cy="153062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2527599" y="6180800"/>
            <a:ext cx="4281911" cy="46166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7DCC2E">
                    <a:lumMod val="60000"/>
                    <a:lumOff val="40000"/>
                  </a:srgbClr>
                </a:solidFill>
                <a:latin typeface="Calibri"/>
              </a:rPr>
              <a:t>small SPB spot</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Tree>
    <p:extLst>
      <p:ext uri="{BB962C8B-B14F-4D97-AF65-F5344CB8AC3E}">
        <p14:creationId xmlns:p14="http://schemas.microsoft.com/office/powerpoint/2010/main" val="1079588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950857"/>
            <a:ext cx="9144000" cy="907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09686" y="5950857"/>
            <a:ext cx="3505200" cy="919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17619" y="6180800"/>
            <a:ext cx="4530436" cy="46166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Larger </a:t>
            </a:r>
            <a:r>
              <a:rPr lang="en-US" sz="2400" b="1" noProof="0" dirty="0">
                <a:solidFill>
                  <a:srgbClr val="7DCC2E">
                    <a:lumMod val="60000"/>
                    <a:lumOff val="40000"/>
                  </a:srgbClr>
                </a:solidFill>
                <a:latin typeface="Calibri"/>
              </a:rPr>
              <a:t>SPB spots</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Tree>
    <p:extLst>
      <p:ext uri="{BB962C8B-B14F-4D97-AF65-F5344CB8AC3E}">
        <p14:creationId xmlns:p14="http://schemas.microsoft.com/office/powerpoint/2010/main" val="6928741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950857"/>
            <a:ext cx="9144000" cy="907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0626" y="6180800"/>
            <a:ext cx="8693062" cy="46166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Larger </a:t>
            </a:r>
            <a:r>
              <a:rPr lang="en-US" sz="2400" b="1" noProof="0" dirty="0">
                <a:solidFill>
                  <a:srgbClr val="7DCC2E">
                    <a:lumMod val="60000"/>
                    <a:lumOff val="40000"/>
                  </a:srgbClr>
                </a:solidFill>
                <a:latin typeface="Calibri"/>
              </a:rPr>
              <a:t>SPB spots with multiple heads can appear more roundish</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Tree>
    <p:extLst>
      <p:ext uri="{BB962C8B-B14F-4D97-AF65-F5344CB8AC3E}">
        <p14:creationId xmlns:p14="http://schemas.microsoft.com/office/powerpoint/2010/main" val="33671526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353016" cy="6858000"/>
          </a:xfrm>
          <a:prstGeom prst="rect">
            <a:avLst/>
          </a:prstGeom>
          <a:solidFill>
            <a:schemeClr val="tx1"/>
          </a:solidFill>
          <a:ln>
            <a:no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177" name="Group 176"/>
          <p:cNvGrpSpPr/>
          <p:nvPr/>
        </p:nvGrpSpPr>
        <p:grpSpPr>
          <a:xfrm>
            <a:off x="2311809" y="450672"/>
            <a:ext cx="6953613" cy="6270373"/>
            <a:chOff x="996815" y="450672"/>
            <a:chExt cx="6953613" cy="6270373"/>
          </a:xfrm>
        </p:grpSpPr>
        <p:grpSp>
          <p:nvGrpSpPr>
            <p:cNvPr id="48" name="Group 47"/>
            <p:cNvGrpSpPr/>
            <p:nvPr/>
          </p:nvGrpSpPr>
          <p:grpSpPr>
            <a:xfrm>
              <a:off x="3180191" y="807884"/>
              <a:ext cx="234687" cy="137981"/>
              <a:chOff x="4601756" y="1506582"/>
              <a:chExt cx="145506" cy="104503"/>
            </a:xfrm>
          </p:grpSpPr>
          <p:cxnSp>
            <p:nvCxnSpPr>
              <p:cNvPr id="11" name="Straight Connector 10"/>
              <p:cNvCxnSpPr/>
              <p:nvPr/>
            </p:nvCxnSpPr>
            <p:spPr>
              <a:xfrm>
                <a:off x="4616633" y="1506582"/>
                <a:ext cx="1306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4681947" y="1506582"/>
                <a:ext cx="544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a:off x="4601756" y="1552483"/>
                <a:ext cx="123916" cy="5225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44" name="Group 43"/>
            <p:cNvGrpSpPr/>
            <p:nvPr/>
          </p:nvGrpSpPr>
          <p:grpSpPr>
            <a:xfrm>
              <a:off x="3693493" y="603150"/>
              <a:ext cx="219058" cy="187726"/>
              <a:chOff x="5579835" y="2168434"/>
              <a:chExt cx="135165" cy="152946"/>
            </a:xfrm>
          </p:grpSpPr>
          <p:cxnSp>
            <p:nvCxnSpPr>
              <p:cNvPr id="16" name="Straight Connector 15"/>
              <p:cNvCxnSpPr/>
              <p:nvPr/>
            </p:nvCxnSpPr>
            <p:spPr>
              <a:xfrm flipV="1">
                <a:off x="5636167" y="2250984"/>
                <a:ext cx="78833" cy="70396"/>
              </a:xfrm>
              <a:prstGeom prst="line">
                <a:avLst/>
              </a:prstGeom>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flipH="1">
                <a:off x="5638800" y="2168434"/>
                <a:ext cx="21772"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a:off x="5579835" y="2174784"/>
                <a:ext cx="49347" cy="140246"/>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a:off x="3881715" y="517190"/>
              <a:ext cx="398521" cy="134351"/>
              <a:chOff x="6019983" y="2625634"/>
              <a:chExt cx="113029" cy="167822"/>
            </a:xfrm>
          </p:grpSpPr>
          <p:cxnSp>
            <p:nvCxnSpPr>
              <p:cNvPr id="21" name="Straight Connector 20"/>
              <p:cNvCxnSpPr/>
              <p:nvPr/>
            </p:nvCxnSpPr>
            <p:spPr>
              <a:xfrm flipH="1">
                <a:off x="6026333" y="2625634"/>
                <a:ext cx="50164"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flipH="1">
                <a:off x="6019983" y="2625634"/>
                <a:ext cx="113029" cy="167822"/>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flipH="1">
                <a:off x="6026331" y="2733040"/>
                <a:ext cx="106681" cy="44994"/>
              </a:xfrm>
              <a:prstGeom prst="line">
                <a:avLst/>
              </a:prstGeom>
            </p:spPr>
            <p:style>
              <a:lnRef idx="1">
                <a:schemeClr val="accent4"/>
              </a:lnRef>
              <a:fillRef idx="0">
                <a:schemeClr val="accent4"/>
              </a:fillRef>
              <a:effectRef idx="0">
                <a:schemeClr val="accent4"/>
              </a:effectRef>
              <a:fontRef idx="minor">
                <a:schemeClr val="tx1"/>
              </a:fontRef>
            </p:style>
          </p:cxnSp>
        </p:grpSp>
        <p:cxnSp>
          <p:nvCxnSpPr>
            <p:cNvPr id="25" name="Straight Connector 24"/>
            <p:cNvCxnSpPr/>
            <p:nvPr/>
          </p:nvCxnSpPr>
          <p:spPr>
            <a:xfrm flipH="1">
              <a:off x="3756141" y="971613"/>
              <a:ext cx="386266" cy="385197"/>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392115" y="937117"/>
              <a:ext cx="350274" cy="143731"/>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758196" y="776141"/>
              <a:ext cx="466147" cy="264463"/>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08673" y="652257"/>
              <a:ext cx="345448" cy="14373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449378" y="786340"/>
              <a:ext cx="183694" cy="201222"/>
              <a:chOff x="5465945" y="1863634"/>
              <a:chExt cx="113890" cy="152400"/>
            </a:xfrm>
          </p:grpSpPr>
          <p:cxnSp>
            <p:nvCxnSpPr>
              <p:cNvPr id="14" name="Straight Connector 13"/>
              <p:cNvCxnSpPr/>
              <p:nvPr/>
            </p:nvCxnSpPr>
            <p:spPr>
              <a:xfrm flipH="1">
                <a:off x="5500414" y="1879056"/>
                <a:ext cx="79421" cy="123915"/>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a:off x="5465945" y="1863634"/>
                <a:ext cx="34473" cy="139337"/>
              </a:xfrm>
              <a:prstGeom prst="line">
                <a:avLst/>
              </a:prstGeom>
            </p:spPr>
            <p:style>
              <a:lnRef idx="1">
                <a:schemeClr val="accent4"/>
              </a:lnRef>
              <a:fillRef idx="0">
                <a:schemeClr val="accent4"/>
              </a:fillRef>
              <a:effectRef idx="0">
                <a:schemeClr val="accent4"/>
              </a:effectRef>
              <a:fontRef idx="minor">
                <a:schemeClr val="tx1"/>
              </a:fontRef>
            </p:style>
          </p:cxnSp>
          <p:cxnSp>
            <p:nvCxnSpPr>
              <p:cNvPr id="49" name="Straight Connector 48"/>
              <p:cNvCxnSpPr/>
              <p:nvPr/>
            </p:nvCxnSpPr>
            <p:spPr>
              <a:xfrm flipV="1">
                <a:off x="5508171" y="1863634"/>
                <a:ext cx="5260" cy="1524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57" name="Group 56"/>
            <p:cNvGrpSpPr/>
            <p:nvPr/>
          </p:nvGrpSpPr>
          <p:grpSpPr>
            <a:xfrm>
              <a:off x="3207620" y="521945"/>
              <a:ext cx="234687" cy="137981"/>
              <a:chOff x="4601756" y="1506582"/>
              <a:chExt cx="145506" cy="104503"/>
            </a:xfrm>
          </p:grpSpPr>
          <p:cxnSp>
            <p:nvCxnSpPr>
              <p:cNvPr id="58" name="Straight Connector 57"/>
              <p:cNvCxnSpPr/>
              <p:nvPr/>
            </p:nvCxnSpPr>
            <p:spPr>
              <a:xfrm>
                <a:off x="4616633" y="1506582"/>
                <a:ext cx="1306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59" name="Straight Connector 58"/>
              <p:cNvCxnSpPr/>
              <p:nvPr/>
            </p:nvCxnSpPr>
            <p:spPr>
              <a:xfrm>
                <a:off x="4681947" y="1506582"/>
                <a:ext cx="544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60" name="Straight Connector 59"/>
              <p:cNvCxnSpPr/>
              <p:nvPr/>
            </p:nvCxnSpPr>
            <p:spPr>
              <a:xfrm>
                <a:off x="4601756" y="1552483"/>
                <a:ext cx="123916" cy="5225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61" name="Group 60"/>
            <p:cNvGrpSpPr/>
            <p:nvPr/>
          </p:nvGrpSpPr>
          <p:grpSpPr>
            <a:xfrm flipV="1">
              <a:off x="3100189" y="1290971"/>
              <a:ext cx="210777" cy="176839"/>
              <a:chOff x="4601756" y="1506582"/>
              <a:chExt cx="145506" cy="104503"/>
            </a:xfrm>
          </p:grpSpPr>
          <p:cxnSp>
            <p:nvCxnSpPr>
              <p:cNvPr id="62" name="Straight Connector 61"/>
              <p:cNvCxnSpPr/>
              <p:nvPr/>
            </p:nvCxnSpPr>
            <p:spPr>
              <a:xfrm>
                <a:off x="4616633" y="1506582"/>
                <a:ext cx="1306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63" name="Straight Connector 62"/>
              <p:cNvCxnSpPr/>
              <p:nvPr/>
            </p:nvCxnSpPr>
            <p:spPr>
              <a:xfrm>
                <a:off x="4681947" y="1506582"/>
                <a:ext cx="544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64" name="Straight Connector 63"/>
              <p:cNvCxnSpPr/>
              <p:nvPr/>
            </p:nvCxnSpPr>
            <p:spPr>
              <a:xfrm>
                <a:off x="4601756" y="1552483"/>
                <a:ext cx="123916" cy="5225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65" name="Group 64"/>
            <p:cNvGrpSpPr/>
            <p:nvPr/>
          </p:nvGrpSpPr>
          <p:grpSpPr>
            <a:xfrm flipH="1">
              <a:off x="4209591" y="643672"/>
              <a:ext cx="191036" cy="137981"/>
              <a:chOff x="4601756" y="1506582"/>
              <a:chExt cx="145506" cy="104503"/>
            </a:xfrm>
          </p:grpSpPr>
          <p:cxnSp>
            <p:nvCxnSpPr>
              <p:cNvPr id="66" name="Straight Connector 65"/>
              <p:cNvCxnSpPr/>
              <p:nvPr/>
            </p:nvCxnSpPr>
            <p:spPr>
              <a:xfrm>
                <a:off x="4616633" y="1506582"/>
                <a:ext cx="1306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67" name="Straight Connector 66"/>
              <p:cNvCxnSpPr/>
              <p:nvPr/>
            </p:nvCxnSpPr>
            <p:spPr>
              <a:xfrm>
                <a:off x="4681947" y="1506582"/>
                <a:ext cx="544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68" name="Straight Connector 67"/>
              <p:cNvCxnSpPr/>
              <p:nvPr/>
            </p:nvCxnSpPr>
            <p:spPr>
              <a:xfrm>
                <a:off x="4601756" y="1552483"/>
                <a:ext cx="123916" cy="5225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69" name="Group 68"/>
            <p:cNvGrpSpPr/>
            <p:nvPr/>
          </p:nvGrpSpPr>
          <p:grpSpPr>
            <a:xfrm>
              <a:off x="3148655" y="1062826"/>
              <a:ext cx="147647" cy="218469"/>
              <a:chOff x="4601756" y="1506582"/>
              <a:chExt cx="145506" cy="104503"/>
            </a:xfrm>
          </p:grpSpPr>
          <p:cxnSp>
            <p:nvCxnSpPr>
              <p:cNvPr id="70" name="Straight Connector 69"/>
              <p:cNvCxnSpPr/>
              <p:nvPr/>
            </p:nvCxnSpPr>
            <p:spPr>
              <a:xfrm>
                <a:off x="4616633" y="1506582"/>
                <a:ext cx="1306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71" name="Straight Connector 70"/>
              <p:cNvCxnSpPr/>
              <p:nvPr/>
            </p:nvCxnSpPr>
            <p:spPr>
              <a:xfrm>
                <a:off x="4681947" y="1506582"/>
                <a:ext cx="544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72" name="Straight Connector 71"/>
              <p:cNvCxnSpPr/>
              <p:nvPr/>
            </p:nvCxnSpPr>
            <p:spPr>
              <a:xfrm>
                <a:off x="4601756" y="1552483"/>
                <a:ext cx="123916" cy="5225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73" name="Group 72"/>
            <p:cNvGrpSpPr/>
            <p:nvPr/>
          </p:nvGrpSpPr>
          <p:grpSpPr>
            <a:xfrm rot="10800000">
              <a:off x="3480618" y="1020758"/>
              <a:ext cx="183694" cy="201222"/>
              <a:chOff x="5465945" y="1863634"/>
              <a:chExt cx="113890" cy="152400"/>
            </a:xfrm>
          </p:grpSpPr>
          <p:cxnSp>
            <p:nvCxnSpPr>
              <p:cNvPr id="74" name="Straight Connector 73"/>
              <p:cNvCxnSpPr/>
              <p:nvPr/>
            </p:nvCxnSpPr>
            <p:spPr>
              <a:xfrm flipH="1">
                <a:off x="5500414" y="1879056"/>
                <a:ext cx="79421" cy="123915"/>
              </a:xfrm>
              <a:prstGeom prst="line">
                <a:avLst/>
              </a:prstGeom>
            </p:spPr>
            <p:style>
              <a:lnRef idx="1">
                <a:schemeClr val="accent4"/>
              </a:lnRef>
              <a:fillRef idx="0">
                <a:schemeClr val="accent4"/>
              </a:fillRef>
              <a:effectRef idx="0">
                <a:schemeClr val="accent4"/>
              </a:effectRef>
              <a:fontRef idx="minor">
                <a:schemeClr val="tx1"/>
              </a:fontRef>
            </p:style>
          </p:cxnSp>
          <p:cxnSp>
            <p:nvCxnSpPr>
              <p:cNvPr id="75" name="Straight Connector 74"/>
              <p:cNvCxnSpPr/>
              <p:nvPr/>
            </p:nvCxnSpPr>
            <p:spPr>
              <a:xfrm>
                <a:off x="5465945" y="1863634"/>
                <a:ext cx="34473" cy="139337"/>
              </a:xfrm>
              <a:prstGeom prst="line">
                <a:avLst/>
              </a:prstGeom>
            </p:spPr>
            <p:style>
              <a:lnRef idx="1">
                <a:schemeClr val="accent4"/>
              </a:lnRef>
              <a:fillRef idx="0">
                <a:schemeClr val="accent4"/>
              </a:fillRef>
              <a:effectRef idx="0">
                <a:schemeClr val="accent4"/>
              </a:effectRef>
              <a:fontRef idx="minor">
                <a:schemeClr val="tx1"/>
              </a:fontRef>
            </p:style>
          </p:cxnSp>
          <p:cxnSp>
            <p:nvCxnSpPr>
              <p:cNvPr id="76" name="Straight Connector 75"/>
              <p:cNvCxnSpPr/>
              <p:nvPr/>
            </p:nvCxnSpPr>
            <p:spPr>
              <a:xfrm flipV="1">
                <a:off x="5508171" y="1863634"/>
                <a:ext cx="5260" cy="1524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81" name="Group 80"/>
            <p:cNvGrpSpPr/>
            <p:nvPr/>
          </p:nvGrpSpPr>
          <p:grpSpPr>
            <a:xfrm>
              <a:off x="3899307" y="730147"/>
              <a:ext cx="183694" cy="201222"/>
              <a:chOff x="5465945" y="1863634"/>
              <a:chExt cx="113890" cy="152400"/>
            </a:xfrm>
          </p:grpSpPr>
          <p:cxnSp>
            <p:nvCxnSpPr>
              <p:cNvPr id="82" name="Straight Connector 81"/>
              <p:cNvCxnSpPr/>
              <p:nvPr/>
            </p:nvCxnSpPr>
            <p:spPr>
              <a:xfrm flipH="1">
                <a:off x="5500414" y="1879056"/>
                <a:ext cx="79421" cy="123915"/>
              </a:xfrm>
              <a:prstGeom prst="line">
                <a:avLst/>
              </a:prstGeom>
            </p:spPr>
            <p:style>
              <a:lnRef idx="1">
                <a:schemeClr val="accent4"/>
              </a:lnRef>
              <a:fillRef idx="0">
                <a:schemeClr val="accent4"/>
              </a:fillRef>
              <a:effectRef idx="0">
                <a:schemeClr val="accent4"/>
              </a:effectRef>
              <a:fontRef idx="minor">
                <a:schemeClr val="tx1"/>
              </a:fontRef>
            </p:style>
          </p:cxnSp>
          <p:cxnSp>
            <p:nvCxnSpPr>
              <p:cNvPr id="83" name="Straight Connector 82"/>
              <p:cNvCxnSpPr/>
              <p:nvPr/>
            </p:nvCxnSpPr>
            <p:spPr>
              <a:xfrm>
                <a:off x="5465945" y="1863634"/>
                <a:ext cx="34473" cy="139337"/>
              </a:xfrm>
              <a:prstGeom prst="line">
                <a:avLst/>
              </a:prstGeom>
            </p:spPr>
            <p:style>
              <a:lnRef idx="1">
                <a:schemeClr val="accent4"/>
              </a:lnRef>
              <a:fillRef idx="0">
                <a:schemeClr val="accent4"/>
              </a:fillRef>
              <a:effectRef idx="0">
                <a:schemeClr val="accent4"/>
              </a:effectRef>
              <a:fontRef idx="minor">
                <a:schemeClr val="tx1"/>
              </a:fontRef>
            </p:style>
          </p:cxnSp>
          <p:cxnSp>
            <p:nvCxnSpPr>
              <p:cNvPr id="84" name="Straight Connector 83"/>
              <p:cNvCxnSpPr/>
              <p:nvPr/>
            </p:nvCxnSpPr>
            <p:spPr>
              <a:xfrm flipV="1">
                <a:off x="5508171" y="1863634"/>
                <a:ext cx="5260" cy="1524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85" name="Group 84"/>
            <p:cNvGrpSpPr/>
            <p:nvPr/>
          </p:nvGrpSpPr>
          <p:grpSpPr>
            <a:xfrm>
              <a:off x="3464509" y="539709"/>
              <a:ext cx="269229" cy="180466"/>
              <a:chOff x="5465945" y="1863634"/>
              <a:chExt cx="113890" cy="152400"/>
            </a:xfrm>
          </p:grpSpPr>
          <p:cxnSp>
            <p:nvCxnSpPr>
              <p:cNvPr id="86" name="Straight Connector 85"/>
              <p:cNvCxnSpPr/>
              <p:nvPr/>
            </p:nvCxnSpPr>
            <p:spPr>
              <a:xfrm flipH="1">
                <a:off x="5500414" y="1879056"/>
                <a:ext cx="79421" cy="123915"/>
              </a:xfrm>
              <a:prstGeom prst="line">
                <a:avLst/>
              </a:prstGeom>
            </p:spPr>
            <p:style>
              <a:lnRef idx="1">
                <a:schemeClr val="accent4"/>
              </a:lnRef>
              <a:fillRef idx="0">
                <a:schemeClr val="accent4"/>
              </a:fillRef>
              <a:effectRef idx="0">
                <a:schemeClr val="accent4"/>
              </a:effectRef>
              <a:fontRef idx="minor">
                <a:schemeClr val="tx1"/>
              </a:fontRef>
            </p:style>
          </p:cxnSp>
          <p:cxnSp>
            <p:nvCxnSpPr>
              <p:cNvPr id="87" name="Straight Connector 86"/>
              <p:cNvCxnSpPr/>
              <p:nvPr/>
            </p:nvCxnSpPr>
            <p:spPr>
              <a:xfrm>
                <a:off x="5465945" y="1863634"/>
                <a:ext cx="34473" cy="139337"/>
              </a:xfrm>
              <a:prstGeom prst="line">
                <a:avLst/>
              </a:prstGeom>
            </p:spPr>
            <p:style>
              <a:lnRef idx="1">
                <a:schemeClr val="accent4"/>
              </a:lnRef>
              <a:fillRef idx="0">
                <a:schemeClr val="accent4"/>
              </a:fillRef>
              <a:effectRef idx="0">
                <a:schemeClr val="accent4"/>
              </a:effectRef>
              <a:fontRef idx="minor">
                <a:schemeClr val="tx1"/>
              </a:fontRef>
            </p:style>
          </p:cxnSp>
          <p:cxnSp>
            <p:nvCxnSpPr>
              <p:cNvPr id="88" name="Straight Connector 87"/>
              <p:cNvCxnSpPr/>
              <p:nvPr/>
            </p:nvCxnSpPr>
            <p:spPr>
              <a:xfrm flipV="1">
                <a:off x="5508171" y="1863634"/>
                <a:ext cx="5260" cy="1524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89" name="Group 88"/>
            <p:cNvGrpSpPr/>
            <p:nvPr/>
          </p:nvGrpSpPr>
          <p:grpSpPr>
            <a:xfrm>
              <a:off x="3521225" y="1164211"/>
              <a:ext cx="182305" cy="221584"/>
              <a:chOff x="6019983" y="2625634"/>
              <a:chExt cx="113029" cy="167822"/>
            </a:xfrm>
          </p:grpSpPr>
          <p:cxnSp>
            <p:nvCxnSpPr>
              <p:cNvPr id="90" name="Straight Connector 89"/>
              <p:cNvCxnSpPr/>
              <p:nvPr/>
            </p:nvCxnSpPr>
            <p:spPr>
              <a:xfrm flipH="1">
                <a:off x="6026333" y="2625634"/>
                <a:ext cx="50164"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91" name="Straight Connector 90"/>
              <p:cNvCxnSpPr/>
              <p:nvPr/>
            </p:nvCxnSpPr>
            <p:spPr>
              <a:xfrm flipH="1">
                <a:off x="6019983" y="2625634"/>
                <a:ext cx="113029" cy="167822"/>
              </a:xfrm>
              <a:prstGeom prst="line">
                <a:avLst/>
              </a:prstGeom>
            </p:spPr>
            <p:style>
              <a:lnRef idx="1">
                <a:schemeClr val="accent4"/>
              </a:lnRef>
              <a:fillRef idx="0">
                <a:schemeClr val="accent4"/>
              </a:fillRef>
              <a:effectRef idx="0">
                <a:schemeClr val="accent4"/>
              </a:effectRef>
              <a:fontRef idx="minor">
                <a:schemeClr val="tx1"/>
              </a:fontRef>
            </p:style>
          </p:cxnSp>
          <p:cxnSp>
            <p:nvCxnSpPr>
              <p:cNvPr id="92" name="Straight Connector 91"/>
              <p:cNvCxnSpPr/>
              <p:nvPr/>
            </p:nvCxnSpPr>
            <p:spPr>
              <a:xfrm flipH="1">
                <a:off x="6026331" y="2733040"/>
                <a:ext cx="106681" cy="44994"/>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21" name="Group 120"/>
            <p:cNvGrpSpPr/>
            <p:nvPr/>
          </p:nvGrpSpPr>
          <p:grpSpPr>
            <a:xfrm>
              <a:off x="3823428" y="934226"/>
              <a:ext cx="535576" cy="480256"/>
              <a:chOff x="5296614" y="707558"/>
              <a:chExt cx="332057" cy="363733"/>
            </a:xfrm>
          </p:grpSpPr>
          <p:grpSp>
            <p:nvGrpSpPr>
              <p:cNvPr id="77" name="Group 76"/>
              <p:cNvGrpSpPr/>
              <p:nvPr/>
            </p:nvGrpSpPr>
            <p:grpSpPr>
              <a:xfrm flipH="1" flipV="1">
                <a:off x="5296614" y="927703"/>
                <a:ext cx="66784" cy="143588"/>
                <a:chOff x="5465945" y="1863634"/>
                <a:chExt cx="113890" cy="152400"/>
              </a:xfrm>
            </p:grpSpPr>
            <p:cxnSp>
              <p:nvCxnSpPr>
                <p:cNvPr id="78" name="Straight Connector 77"/>
                <p:cNvCxnSpPr/>
                <p:nvPr/>
              </p:nvCxnSpPr>
              <p:spPr>
                <a:xfrm flipH="1">
                  <a:off x="5500414" y="1879056"/>
                  <a:ext cx="79421" cy="123915"/>
                </a:xfrm>
                <a:prstGeom prst="line">
                  <a:avLst/>
                </a:prstGeom>
              </p:spPr>
              <p:style>
                <a:lnRef idx="1">
                  <a:schemeClr val="accent4"/>
                </a:lnRef>
                <a:fillRef idx="0">
                  <a:schemeClr val="accent4"/>
                </a:fillRef>
                <a:effectRef idx="0">
                  <a:schemeClr val="accent4"/>
                </a:effectRef>
                <a:fontRef idx="minor">
                  <a:schemeClr val="tx1"/>
                </a:fontRef>
              </p:style>
            </p:cxnSp>
            <p:cxnSp>
              <p:nvCxnSpPr>
                <p:cNvPr id="79" name="Straight Connector 78"/>
                <p:cNvCxnSpPr/>
                <p:nvPr/>
              </p:nvCxnSpPr>
              <p:spPr>
                <a:xfrm>
                  <a:off x="5465945" y="1863634"/>
                  <a:ext cx="34473" cy="139337"/>
                </a:xfrm>
                <a:prstGeom prst="line">
                  <a:avLst/>
                </a:prstGeom>
              </p:spPr>
              <p:style>
                <a:lnRef idx="1">
                  <a:schemeClr val="accent4"/>
                </a:lnRef>
                <a:fillRef idx="0">
                  <a:schemeClr val="accent4"/>
                </a:fillRef>
                <a:effectRef idx="0">
                  <a:schemeClr val="accent4"/>
                </a:effectRef>
                <a:fontRef idx="minor">
                  <a:schemeClr val="tx1"/>
                </a:fontRef>
              </p:style>
            </p:cxnSp>
            <p:cxnSp>
              <p:nvCxnSpPr>
                <p:cNvPr id="80" name="Straight Connector 79"/>
                <p:cNvCxnSpPr/>
                <p:nvPr/>
              </p:nvCxnSpPr>
              <p:spPr>
                <a:xfrm flipV="1">
                  <a:off x="5508171" y="1863634"/>
                  <a:ext cx="5260" cy="1524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93" name="Group 92"/>
              <p:cNvGrpSpPr/>
              <p:nvPr/>
            </p:nvGrpSpPr>
            <p:grpSpPr>
              <a:xfrm>
                <a:off x="5477449" y="707558"/>
                <a:ext cx="151222" cy="45719"/>
                <a:chOff x="6019983" y="2625634"/>
                <a:chExt cx="113029" cy="167822"/>
              </a:xfrm>
            </p:grpSpPr>
            <p:cxnSp>
              <p:nvCxnSpPr>
                <p:cNvPr id="94" name="Straight Connector 93"/>
                <p:cNvCxnSpPr/>
                <p:nvPr/>
              </p:nvCxnSpPr>
              <p:spPr>
                <a:xfrm flipH="1">
                  <a:off x="6026333" y="2625634"/>
                  <a:ext cx="50164"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95" name="Straight Connector 94"/>
                <p:cNvCxnSpPr/>
                <p:nvPr/>
              </p:nvCxnSpPr>
              <p:spPr>
                <a:xfrm flipH="1">
                  <a:off x="6019983" y="2625634"/>
                  <a:ext cx="113029" cy="167822"/>
                </a:xfrm>
                <a:prstGeom prst="line">
                  <a:avLst/>
                </a:prstGeom>
              </p:spPr>
              <p:style>
                <a:lnRef idx="1">
                  <a:schemeClr val="accent4"/>
                </a:lnRef>
                <a:fillRef idx="0">
                  <a:schemeClr val="accent4"/>
                </a:fillRef>
                <a:effectRef idx="0">
                  <a:schemeClr val="accent4"/>
                </a:effectRef>
                <a:fontRef idx="minor">
                  <a:schemeClr val="tx1"/>
                </a:fontRef>
              </p:style>
            </p:cxnSp>
            <p:cxnSp>
              <p:nvCxnSpPr>
                <p:cNvPr id="96" name="Straight Connector 95"/>
                <p:cNvCxnSpPr/>
                <p:nvPr/>
              </p:nvCxnSpPr>
              <p:spPr>
                <a:xfrm flipH="1">
                  <a:off x="6026331" y="2733040"/>
                  <a:ext cx="106681" cy="44994"/>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97" name="Group 96"/>
              <p:cNvGrpSpPr/>
              <p:nvPr/>
            </p:nvGrpSpPr>
            <p:grpSpPr>
              <a:xfrm flipV="1">
                <a:off x="5448722" y="805837"/>
                <a:ext cx="145064" cy="166265"/>
                <a:chOff x="6019983" y="2625634"/>
                <a:chExt cx="113029" cy="167822"/>
              </a:xfrm>
            </p:grpSpPr>
            <p:cxnSp>
              <p:nvCxnSpPr>
                <p:cNvPr id="98" name="Straight Connector 97"/>
                <p:cNvCxnSpPr/>
                <p:nvPr/>
              </p:nvCxnSpPr>
              <p:spPr>
                <a:xfrm flipH="1">
                  <a:off x="6026333" y="2625634"/>
                  <a:ext cx="50164"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99" name="Straight Connector 98"/>
                <p:cNvCxnSpPr/>
                <p:nvPr/>
              </p:nvCxnSpPr>
              <p:spPr>
                <a:xfrm flipH="1">
                  <a:off x="6019983" y="2625634"/>
                  <a:ext cx="113029" cy="167822"/>
                </a:xfrm>
                <a:prstGeom prst="line">
                  <a:avLst/>
                </a:prstGeom>
              </p:spPr>
              <p:style>
                <a:lnRef idx="1">
                  <a:schemeClr val="accent4"/>
                </a:lnRef>
                <a:fillRef idx="0">
                  <a:schemeClr val="accent4"/>
                </a:fillRef>
                <a:effectRef idx="0">
                  <a:schemeClr val="accent4"/>
                </a:effectRef>
                <a:fontRef idx="minor">
                  <a:schemeClr val="tx1"/>
                </a:fontRef>
              </p:style>
            </p:cxnSp>
            <p:cxnSp>
              <p:nvCxnSpPr>
                <p:cNvPr id="100" name="Straight Connector 99"/>
                <p:cNvCxnSpPr/>
                <p:nvPr/>
              </p:nvCxnSpPr>
              <p:spPr>
                <a:xfrm flipH="1">
                  <a:off x="6026331" y="2733040"/>
                  <a:ext cx="106681" cy="44994"/>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01" name="Group 100"/>
              <p:cNvGrpSpPr/>
              <p:nvPr/>
            </p:nvGrpSpPr>
            <p:grpSpPr>
              <a:xfrm>
                <a:off x="5318075" y="730117"/>
                <a:ext cx="81626" cy="172204"/>
                <a:chOff x="5579835" y="2168434"/>
                <a:chExt cx="135165" cy="152946"/>
              </a:xfrm>
            </p:grpSpPr>
            <p:cxnSp>
              <p:nvCxnSpPr>
                <p:cNvPr id="102" name="Straight Connector 101"/>
                <p:cNvCxnSpPr/>
                <p:nvPr/>
              </p:nvCxnSpPr>
              <p:spPr>
                <a:xfrm flipV="1">
                  <a:off x="5636167" y="2250984"/>
                  <a:ext cx="78833" cy="70396"/>
                </a:xfrm>
                <a:prstGeom prst="line">
                  <a:avLst/>
                </a:prstGeom>
              </p:spPr>
              <p:style>
                <a:lnRef idx="1">
                  <a:schemeClr val="accent4"/>
                </a:lnRef>
                <a:fillRef idx="0">
                  <a:schemeClr val="accent4"/>
                </a:fillRef>
                <a:effectRef idx="0">
                  <a:schemeClr val="accent4"/>
                </a:effectRef>
                <a:fontRef idx="minor">
                  <a:schemeClr val="tx1"/>
                </a:fontRef>
              </p:style>
            </p:cxnSp>
            <p:cxnSp>
              <p:nvCxnSpPr>
                <p:cNvPr id="103" name="Straight Connector 102"/>
                <p:cNvCxnSpPr/>
                <p:nvPr/>
              </p:nvCxnSpPr>
              <p:spPr>
                <a:xfrm flipH="1">
                  <a:off x="5638800" y="2168434"/>
                  <a:ext cx="21772"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04" name="Straight Connector 103"/>
                <p:cNvCxnSpPr/>
                <p:nvPr/>
              </p:nvCxnSpPr>
              <p:spPr>
                <a:xfrm>
                  <a:off x="5579835" y="2174784"/>
                  <a:ext cx="49347" cy="140246"/>
                </a:xfrm>
                <a:prstGeom prst="line">
                  <a:avLst/>
                </a:prstGeom>
              </p:spPr>
              <p:style>
                <a:lnRef idx="1">
                  <a:schemeClr val="accent4"/>
                </a:lnRef>
                <a:fillRef idx="0">
                  <a:schemeClr val="accent4"/>
                </a:fillRef>
                <a:effectRef idx="0">
                  <a:schemeClr val="accent4"/>
                </a:effectRef>
                <a:fontRef idx="minor">
                  <a:schemeClr val="tx1"/>
                </a:fontRef>
              </p:style>
            </p:cxnSp>
          </p:grpSp>
        </p:grpSp>
        <p:grpSp>
          <p:nvGrpSpPr>
            <p:cNvPr id="105" name="Group 104"/>
            <p:cNvGrpSpPr/>
            <p:nvPr/>
          </p:nvGrpSpPr>
          <p:grpSpPr>
            <a:xfrm flipV="1">
              <a:off x="3358583" y="1347618"/>
              <a:ext cx="194110" cy="193558"/>
              <a:chOff x="5579835" y="2168434"/>
              <a:chExt cx="135165" cy="152946"/>
            </a:xfrm>
          </p:grpSpPr>
          <p:cxnSp>
            <p:nvCxnSpPr>
              <p:cNvPr id="106" name="Straight Connector 105"/>
              <p:cNvCxnSpPr/>
              <p:nvPr/>
            </p:nvCxnSpPr>
            <p:spPr>
              <a:xfrm flipV="1">
                <a:off x="5636167" y="2250984"/>
                <a:ext cx="78833" cy="70396"/>
              </a:xfrm>
              <a:prstGeom prst="line">
                <a:avLst/>
              </a:prstGeom>
            </p:spPr>
            <p:style>
              <a:lnRef idx="1">
                <a:schemeClr val="accent4"/>
              </a:lnRef>
              <a:fillRef idx="0">
                <a:schemeClr val="accent4"/>
              </a:fillRef>
              <a:effectRef idx="0">
                <a:schemeClr val="accent4"/>
              </a:effectRef>
              <a:fontRef idx="minor">
                <a:schemeClr val="tx1"/>
              </a:fontRef>
            </p:style>
          </p:cxnSp>
          <p:cxnSp>
            <p:nvCxnSpPr>
              <p:cNvPr id="107" name="Straight Connector 106"/>
              <p:cNvCxnSpPr/>
              <p:nvPr/>
            </p:nvCxnSpPr>
            <p:spPr>
              <a:xfrm flipH="1">
                <a:off x="5638800" y="2168434"/>
                <a:ext cx="21772"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08" name="Straight Connector 107"/>
              <p:cNvCxnSpPr/>
              <p:nvPr/>
            </p:nvCxnSpPr>
            <p:spPr>
              <a:xfrm>
                <a:off x="5579835" y="2174784"/>
                <a:ext cx="49347" cy="140246"/>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09" name="Group 108"/>
            <p:cNvGrpSpPr/>
            <p:nvPr/>
          </p:nvGrpSpPr>
          <p:grpSpPr>
            <a:xfrm>
              <a:off x="3805607" y="450672"/>
              <a:ext cx="172761" cy="168679"/>
              <a:chOff x="5579835" y="2168434"/>
              <a:chExt cx="135165" cy="152946"/>
            </a:xfrm>
          </p:grpSpPr>
          <p:cxnSp>
            <p:nvCxnSpPr>
              <p:cNvPr id="110" name="Straight Connector 109"/>
              <p:cNvCxnSpPr/>
              <p:nvPr/>
            </p:nvCxnSpPr>
            <p:spPr>
              <a:xfrm flipV="1">
                <a:off x="5636167" y="2250984"/>
                <a:ext cx="78833" cy="70396"/>
              </a:xfrm>
              <a:prstGeom prst="line">
                <a:avLst/>
              </a:prstGeom>
            </p:spPr>
            <p:style>
              <a:lnRef idx="1">
                <a:schemeClr val="accent4"/>
              </a:lnRef>
              <a:fillRef idx="0">
                <a:schemeClr val="accent4"/>
              </a:fillRef>
              <a:effectRef idx="0">
                <a:schemeClr val="accent4"/>
              </a:effectRef>
              <a:fontRef idx="minor">
                <a:schemeClr val="tx1"/>
              </a:fontRef>
            </p:style>
          </p:cxnSp>
          <p:cxnSp>
            <p:nvCxnSpPr>
              <p:cNvPr id="111" name="Straight Connector 110"/>
              <p:cNvCxnSpPr/>
              <p:nvPr/>
            </p:nvCxnSpPr>
            <p:spPr>
              <a:xfrm flipH="1">
                <a:off x="5638800" y="2168434"/>
                <a:ext cx="21772"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12" name="Straight Connector 111"/>
              <p:cNvCxnSpPr/>
              <p:nvPr/>
            </p:nvCxnSpPr>
            <p:spPr>
              <a:xfrm>
                <a:off x="5579835" y="2174784"/>
                <a:ext cx="49347" cy="140246"/>
              </a:xfrm>
              <a:prstGeom prst="line">
                <a:avLst/>
              </a:prstGeom>
            </p:spPr>
            <p:style>
              <a:lnRef idx="1">
                <a:schemeClr val="accent4"/>
              </a:lnRef>
              <a:fillRef idx="0">
                <a:schemeClr val="accent4"/>
              </a:fillRef>
              <a:effectRef idx="0">
                <a:schemeClr val="accent4"/>
              </a:effectRef>
              <a:fontRef idx="minor">
                <a:schemeClr val="tx1"/>
              </a:fontRef>
            </p:style>
          </p:cxnSp>
        </p:grpSp>
        <p:sp>
          <p:nvSpPr>
            <p:cNvPr id="113" name="Isosceles Triangle 112"/>
            <p:cNvSpPr/>
            <p:nvPr/>
          </p:nvSpPr>
          <p:spPr bwMode="auto">
            <a:xfrm>
              <a:off x="3676134" y="583783"/>
              <a:ext cx="156618" cy="6137262"/>
            </a:xfrm>
            <a:prstGeom prst="triangle">
              <a:avLst/>
            </a:prstGeom>
            <a:solidFill>
              <a:schemeClr val="accent1">
                <a:lumMod val="5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cxnSp>
          <p:nvCxnSpPr>
            <p:cNvPr id="115" name="Straight Connector 114"/>
            <p:cNvCxnSpPr/>
            <p:nvPr/>
          </p:nvCxnSpPr>
          <p:spPr>
            <a:xfrm>
              <a:off x="3284544" y="1285422"/>
              <a:ext cx="451113" cy="157027"/>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3757336" y="616102"/>
              <a:ext cx="131895" cy="214157"/>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flipH="1">
              <a:off x="3444076" y="1609908"/>
              <a:ext cx="222126" cy="203840"/>
              <a:chOff x="5465945" y="1863634"/>
              <a:chExt cx="113890" cy="152400"/>
            </a:xfrm>
          </p:grpSpPr>
          <p:cxnSp>
            <p:nvCxnSpPr>
              <p:cNvPr id="137" name="Straight Connector 136"/>
              <p:cNvCxnSpPr/>
              <p:nvPr/>
            </p:nvCxnSpPr>
            <p:spPr>
              <a:xfrm flipH="1">
                <a:off x="5500414" y="1879056"/>
                <a:ext cx="79421" cy="123915"/>
              </a:xfrm>
              <a:prstGeom prst="line">
                <a:avLst/>
              </a:prstGeom>
            </p:spPr>
            <p:style>
              <a:lnRef idx="1">
                <a:schemeClr val="accent4"/>
              </a:lnRef>
              <a:fillRef idx="0">
                <a:schemeClr val="accent4"/>
              </a:fillRef>
              <a:effectRef idx="0">
                <a:schemeClr val="accent4"/>
              </a:effectRef>
              <a:fontRef idx="minor">
                <a:schemeClr val="tx1"/>
              </a:fontRef>
            </p:style>
          </p:cxnSp>
          <p:cxnSp>
            <p:nvCxnSpPr>
              <p:cNvPr id="138" name="Straight Connector 137"/>
              <p:cNvCxnSpPr/>
              <p:nvPr/>
            </p:nvCxnSpPr>
            <p:spPr>
              <a:xfrm>
                <a:off x="5465945" y="1863634"/>
                <a:ext cx="34473" cy="139337"/>
              </a:xfrm>
              <a:prstGeom prst="line">
                <a:avLst/>
              </a:prstGeom>
            </p:spPr>
            <p:style>
              <a:lnRef idx="1">
                <a:schemeClr val="accent4"/>
              </a:lnRef>
              <a:fillRef idx="0">
                <a:schemeClr val="accent4"/>
              </a:fillRef>
              <a:effectRef idx="0">
                <a:schemeClr val="accent4"/>
              </a:effectRef>
              <a:fontRef idx="minor">
                <a:schemeClr val="tx1"/>
              </a:fontRef>
            </p:style>
          </p:cxnSp>
          <p:cxnSp>
            <p:nvCxnSpPr>
              <p:cNvPr id="139" name="Straight Connector 138"/>
              <p:cNvCxnSpPr/>
              <p:nvPr/>
            </p:nvCxnSpPr>
            <p:spPr>
              <a:xfrm flipV="1">
                <a:off x="5508171" y="1863634"/>
                <a:ext cx="5260" cy="1524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25" name="Group 124"/>
            <p:cNvGrpSpPr/>
            <p:nvPr/>
          </p:nvGrpSpPr>
          <p:grpSpPr>
            <a:xfrm>
              <a:off x="4317556" y="1407595"/>
              <a:ext cx="243906" cy="134388"/>
              <a:chOff x="6019983" y="2625634"/>
              <a:chExt cx="113029" cy="167822"/>
            </a:xfrm>
          </p:grpSpPr>
          <p:cxnSp>
            <p:nvCxnSpPr>
              <p:cNvPr id="134" name="Straight Connector 133"/>
              <p:cNvCxnSpPr/>
              <p:nvPr/>
            </p:nvCxnSpPr>
            <p:spPr>
              <a:xfrm flipH="1">
                <a:off x="6026333" y="2625634"/>
                <a:ext cx="50164"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5" name="Straight Connector 134"/>
              <p:cNvCxnSpPr/>
              <p:nvPr/>
            </p:nvCxnSpPr>
            <p:spPr>
              <a:xfrm flipH="1">
                <a:off x="6019983" y="2625634"/>
                <a:ext cx="113029" cy="167822"/>
              </a:xfrm>
              <a:prstGeom prst="line">
                <a:avLst/>
              </a:prstGeom>
            </p:spPr>
            <p:style>
              <a:lnRef idx="1">
                <a:schemeClr val="accent4"/>
              </a:lnRef>
              <a:fillRef idx="0">
                <a:schemeClr val="accent4"/>
              </a:fillRef>
              <a:effectRef idx="0">
                <a:schemeClr val="accent4"/>
              </a:effectRef>
              <a:fontRef idx="minor">
                <a:schemeClr val="tx1"/>
              </a:fontRef>
            </p:style>
          </p:cxnSp>
          <p:cxnSp>
            <p:nvCxnSpPr>
              <p:cNvPr id="136" name="Straight Connector 135"/>
              <p:cNvCxnSpPr/>
              <p:nvPr/>
            </p:nvCxnSpPr>
            <p:spPr>
              <a:xfrm flipH="1">
                <a:off x="6026331" y="2733040"/>
                <a:ext cx="106681" cy="44994"/>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26" name="Group 125"/>
            <p:cNvGrpSpPr/>
            <p:nvPr/>
          </p:nvGrpSpPr>
          <p:grpSpPr>
            <a:xfrm>
              <a:off x="4118055" y="1383382"/>
              <a:ext cx="73740" cy="240007"/>
              <a:chOff x="6019983" y="2625634"/>
              <a:chExt cx="113029" cy="167822"/>
            </a:xfrm>
          </p:grpSpPr>
          <p:cxnSp>
            <p:nvCxnSpPr>
              <p:cNvPr id="131" name="Straight Connector 130"/>
              <p:cNvCxnSpPr/>
              <p:nvPr/>
            </p:nvCxnSpPr>
            <p:spPr>
              <a:xfrm flipH="1">
                <a:off x="6026333" y="2625634"/>
                <a:ext cx="50164"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2" name="Straight Connector 131"/>
              <p:cNvCxnSpPr/>
              <p:nvPr/>
            </p:nvCxnSpPr>
            <p:spPr>
              <a:xfrm flipH="1">
                <a:off x="6019983" y="2625634"/>
                <a:ext cx="113029" cy="167822"/>
              </a:xfrm>
              <a:prstGeom prst="line">
                <a:avLst/>
              </a:prstGeom>
            </p:spPr>
            <p:style>
              <a:lnRef idx="1">
                <a:schemeClr val="accent4"/>
              </a:lnRef>
              <a:fillRef idx="0">
                <a:schemeClr val="accent4"/>
              </a:fillRef>
              <a:effectRef idx="0">
                <a:schemeClr val="accent4"/>
              </a:effectRef>
              <a:fontRef idx="minor">
                <a:schemeClr val="tx1"/>
              </a:fontRef>
            </p:style>
          </p:cxnSp>
          <p:cxnSp>
            <p:nvCxnSpPr>
              <p:cNvPr id="133" name="Straight Connector 132"/>
              <p:cNvCxnSpPr/>
              <p:nvPr/>
            </p:nvCxnSpPr>
            <p:spPr>
              <a:xfrm flipH="1">
                <a:off x="6026331" y="2733040"/>
                <a:ext cx="106681" cy="44994"/>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27" name="Group 126"/>
            <p:cNvGrpSpPr/>
            <p:nvPr/>
          </p:nvGrpSpPr>
          <p:grpSpPr>
            <a:xfrm>
              <a:off x="3865226" y="1487191"/>
              <a:ext cx="131655" cy="227370"/>
              <a:chOff x="5579835" y="2168434"/>
              <a:chExt cx="135165" cy="152946"/>
            </a:xfrm>
          </p:grpSpPr>
          <p:cxnSp>
            <p:nvCxnSpPr>
              <p:cNvPr id="128" name="Straight Connector 127"/>
              <p:cNvCxnSpPr/>
              <p:nvPr/>
            </p:nvCxnSpPr>
            <p:spPr>
              <a:xfrm flipV="1">
                <a:off x="5636167" y="2250984"/>
                <a:ext cx="78833" cy="70396"/>
              </a:xfrm>
              <a:prstGeom prst="line">
                <a:avLst/>
              </a:prstGeom>
            </p:spPr>
            <p:style>
              <a:lnRef idx="1">
                <a:schemeClr val="accent4"/>
              </a:lnRef>
              <a:fillRef idx="0">
                <a:schemeClr val="accent4"/>
              </a:fillRef>
              <a:effectRef idx="0">
                <a:schemeClr val="accent4"/>
              </a:effectRef>
              <a:fontRef idx="minor">
                <a:schemeClr val="tx1"/>
              </a:fontRef>
            </p:style>
          </p:cxnSp>
          <p:cxnSp>
            <p:nvCxnSpPr>
              <p:cNvPr id="129" name="Straight Connector 128"/>
              <p:cNvCxnSpPr/>
              <p:nvPr/>
            </p:nvCxnSpPr>
            <p:spPr>
              <a:xfrm flipH="1">
                <a:off x="5638800" y="2168434"/>
                <a:ext cx="21772"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0" name="Straight Connector 129"/>
              <p:cNvCxnSpPr/>
              <p:nvPr/>
            </p:nvCxnSpPr>
            <p:spPr>
              <a:xfrm>
                <a:off x="5579835" y="2174784"/>
                <a:ext cx="49347" cy="140246"/>
              </a:xfrm>
              <a:prstGeom prst="line">
                <a:avLst/>
              </a:prstGeom>
            </p:spPr>
            <p:style>
              <a:lnRef idx="1">
                <a:schemeClr val="accent4"/>
              </a:lnRef>
              <a:fillRef idx="0">
                <a:schemeClr val="accent4"/>
              </a:fillRef>
              <a:effectRef idx="0">
                <a:schemeClr val="accent4"/>
              </a:effectRef>
              <a:fontRef idx="minor">
                <a:schemeClr val="tx1"/>
              </a:fontRef>
            </p:style>
          </p:cxnSp>
        </p:grpSp>
        <p:cxnSp>
          <p:nvCxnSpPr>
            <p:cNvPr id="140" name="Straight Connector 139"/>
            <p:cNvCxnSpPr/>
            <p:nvPr/>
          </p:nvCxnSpPr>
          <p:spPr>
            <a:xfrm flipH="1">
              <a:off x="3754122" y="1527827"/>
              <a:ext cx="581824" cy="25256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204186" y="1725275"/>
              <a:ext cx="508182" cy="125717"/>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2997299" y="1577718"/>
              <a:ext cx="238006" cy="154582"/>
              <a:chOff x="4601756" y="1506582"/>
              <a:chExt cx="145506" cy="104503"/>
            </a:xfrm>
          </p:grpSpPr>
          <p:cxnSp>
            <p:nvCxnSpPr>
              <p:cNvPr id="145" name="Straight Connector 144"/>
              <p:cNvCxnSpPr/>
              <p:nvPr/>
            </p:nvCxnSpPr>
            <p:spPr>
              <a:xfrm>
                <a:off x="4616633" y="1506582"/>
                <a:ext cx="1306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146" name="Straight Connector 145"/>
              <p:cNvCxnSpPr/>
              <p:nvPr/>
            </p:nvCxnSpPr>
            <p:spPr>
              <a:xfrm>
                <a:off x="4681947" y="1506582"/>
                <a:ext cx="544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147" name="Straight Connector 146"/>
              <p:cNvCxnSpPr/>
              <p:nvPr/>
            </p:nvCxnSpPr>
            <p:spPr>
              <a:xfrm>
                <a:off x="4601756" y="1552483"/>
                <a:ext cx="123916" cy="5225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48" name="Group 147"/>
            <p:cNvGrpSpPr/>
            <p:nvPr/>
          </p:nvGrpSpPr>
          <p:grpSpPr>
            <a:xfrm flipV="1">
              <a:off x="3131549" y="1744637"/>
              <a:ext cx="126923" cy="206259"/>
              <a:chOff x="4601756" y="1506582"/>
              <a:chExt cx="145506" cy="104503"/>
            </a:xfrm>
          </p:grpSpPr>
          <p:cxnSp>
            <p:nvCxnSpPr>
              <p:cNvPr id="149" name="Straight Connector 148"/>
              <p:cNvCxnSpPr/>
              <p:nvPr/>
            </p:nvCxnSpPr>
            <p:spPr>
              <a:xfrm>
                <a:off x="4616633" y="1506582"/>
                <a:ext cx="1306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150" name="Straight Connector 149"/>
              <p:cNvCxnSpPr/>
              <p:nvPr/>
            </p:nvCxnSpPr>
            <p:spPr>
              <a:xfrm>
                <a:off x="4681947" y="1506582"/>
                <a:ext cx="54429" cy="104503"/>
              </a:xfrm>
              <a:prstGeom prst="line">
                <a:avLst/>
              </a:prstGeom>
            </p:spPr>
            <p:style>
              <a:lnRef idx="1">
                <a:schemeClr val="accent4"/>
              </a:lnRef>
              <a:fillRef idx="0">
                <a:schemeClr val="accent4"/>
              </a:fillRef>
              <a:effectRef idx="0">
                <a:schemeClr val="accent4"/>
              </a:effectRef>
              <a:fontRef idx="minor">
                <a:schemeClr val="tx1"/>
              </a:fontRef>
            </p:style>
          </p:cxnSp>
          <p:cxnSp>
            <p:nvCxnSpPr>
              <p:cNvPr id="151" name="Straight Connector 150"/>
              <p:cNvCxnSpPr/>
              <p:nvPr/>
            </p:nvCxnSpPr>
            <p:spPr>
              <a:xfrm>
                <a:off x="4601756" y="1552483"/>
                <a:ext cx="123916" cy="5225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52" name="Group 151"/>
            <p:cNvGrpSpPr/>
            <p:nvPr/>
          </p:nvGrpSpPr>
          <p:grpSpPr>
            <a:xfrm flipV="1">
              <a:off x="4028983" y="1649286"/>
              <a:ext cx="242071" cy="162296"/>
              <a:chOff x="6019983" y="2625634"/>
              <a:chExt cx="113029" cy="167822"/>
            </a:xfrm>
          </p:grpSpPr>
          <p:cxnSp>
            <p:nvCxnSpPr>
              <p:cNvPr id="153" name="Straight Connector 152"/>
              <p:cNvCxnSpPr/>
              <p:nvPr/>
            </p:nvCxnSpPr>
            <p:spPr>
              <a:xfrm flipH="1">
                <a:off x="6026333" y="2625634"/>
                <a:ext cx="50164"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54" name="Straight Connector 153"/>
              <p:cNvCxnSpPr/>
              <p:nvPr/>
            </p:nvCxnSpPr>
            <p:spPr>
              <a:xfrm flipH="1">
                <a:off x="6019983" y="2625634"/>
                <a:ext cx="113029" cy="167822"/>
              </a:xfrm>
              <a:prstGeom prst="line">
                <a:avLst/>
              </a:prstGeom>
            </p:spPr>
            <p:style>
              <a:lnRef idx="1">
                <a:schemeClr val="accent4"/>
              </a:lnRef>
              <a:fillRef idx="0">
                <a:schemeClr val="accent4"/>
              </a:fillRef>
              <a:effectRef idx="0">
                <a:schemeClr val="accent4"/>
              </a:effectRef>
              <a:fontRef idx="minor">
                <a:schemeClr val="tx1"/>
              </a:fontRef>
            </p:style>
          </p:cxnSp>
          <p:cxnSp>
            <p:nvCxnSpPr>
              <p:cNvPr id="155" name="Straight Connector 154"/>
              <p:cNvCxnSpPr/>
              <p:nvPr/>
            </p:nvCxnSpPr>
            <p:spPr>
              <a:xfrm flipH="1">
                <a:off x="6026331" y="2733040"/>
                <a:ext cx="106681" cy="44994"/>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58" name="Group 157"/>
            <p:cNvGrpSpPr/>
            <p:nvPr/>
          </p:nvGrpSpPr>
          <p:grpSpPr>
            <a:xfrm flipV="1">
              <a:off x="3423128" y="1777971"/>
              <a:ext cx="156755" cy="232015"/>
              <a:chOff x="5465945" y="1863634"/>
              <a:chExt cx="113890" cy="152400"/>
            </a:xfrm>
          </p:grpSpPr>
          <p:cxnSp>
            <p:nvCxnSpPr>
              <p:cNvPr id="159" name="Straight Connector 158"/>
              <p:cNvCxnSpPr/>
              <p:nvPr/>
            </p:nvCxnSpPr>
            <p:spPr>
              <a:xfrm flipH="1">
                <a:off x="5500414" y="1879056"/>
                <a:ext cx="79421" cy="123915"/>
              </a:xfrm>
              <a:prstGeom prst="line">
                <a:avLst/>
              </a:prstGeom>
            </p:spPr>
            <p:style>
              <a:lnRef idx="1">
                <a:schemeClr val="accent4"/>
              </a:lnRef>
              <a:fillRef idx="0">
                <a:schemeClr val="accent4"/>
              </a:fillRef>
              <a:effectRef idx="0">
                <a:schemeClr val="accent4"/>
              </a:effectRef>
              <a:fontRef idx="minor">
                <a:schemeClr val="tx1"/>
              </a:fontRef>
            </p:style>
          </p:cxnSp>
          <p:cxnSp>
            <p:nvCxnSpPr>
              <p:cNvPr id="160" name="Straight Connector 159"/>
              <p:cNvCxnSpPr/>
              <p:nvPr/>
            </p:nvCxnSpPr>
            <p:spPr>
              <a:xfrm>
                <a:off x="5465945" y="1863634"/>
                <a:ext cx="34473" cy="139337"/>
              </a:xfrm>
              <a:prstGeom prst="line">
                <a:avLst/>
              </a:prstGeom>
            </p:spPr>
            <p:style>
              <a:lnRef idx="1">
                <a:schemeClr val="accent4"/>
              </a:lnRef>
              <a:fillRef idx="0">
                <a:schemeClr val="accent4"/>
              </a:fillRef>
              <a:effectRef idx="0">
                <a:schemeClr val="accent4"/>
              </a:effectRef>
              <a:fontRef idx="minor">
                <a:schemeClr val="tx1"/>
              </a:fontRef>
            </p:style>
          </p:cxnSp>
          <p:cxnSp>
            <p:nvCxnSpPr>
              <p:cNvPr id="161" name="Straight Connector 160"/>
              <p:cNvCxnSpPr/>
              <p:nvPr/>
            </p:nvCxnSpPr>
            <p:spPr>
              <a:xfrm flipV="1">
                <a:off x="5508171" y="1863634"/>
                <a:ext cx="5260" cy="1524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66" name="Group 165"/>
            <p:cNvGrpSpPr/>
            <p:nvPr/>
          </p:nvGrpSpPr>
          <p:grpSpPr>
            <a:xfrm>
              <a:off x="4610696" y="5643154"/>
              <a:ext cx="3339732" cy="1077891"/>
              <a:chOff x="5564849" y="5643154"/>
              <a:chExt cx="2636798" cy="1077891"/>
            </a:xfrm>
          </p:grpSpPr>
          <p:sp>
            <p:nvSpPr>
              <p:cNvPr id="164" name="Right Bracket 163"/>
              <p:cNvSpPr/>
              <p:nvPr/>
            </p:nvSpPr>
            <p:spPr>
              <a:xfrm>
                <a:off x="5564849" y="5643154"/>
                <a:ext cx="233802" cy="1077891"/>
              </a:xfrm>
              <a:prstGeom prst="rightBracket">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TextBox 164"/>
              <p:cNvSpPr txBox="1"/>
              <p:nvPr/>
            </p:nvSpPr>
            <p:spPr>
              <a:xfrm flipH="1">
                <a:off x="6000554" y="6137069"/>
                <a:ext cx="2201093" cy="307777"/>
              </a:xfrm>
              <a:prstGeom prst="rect">
                <a:avLst/>
              </a:prstGeom>
              <a:noFill/>
            </p:spPr>
            <p:txBody>
              <a:bodyPr wrap="square" rtlCol="0">
                <a:spAutoFit/>
              </a:bodyPr>
              <a:lstStyle/>
              <a:p>
                <a:r>
                  <a:rPr lang="en-US" sz="1400" b="1" dirty="0">
                    <a:solidFill>
                      <a:schemeClr val="bg1"/>
                    </a:solidFill>
                  </a:rPr>
                  <a:t>Black Turpentine Beetle</a:t>
                </a:r>
              </a:p>
            </p:txBody>
          </p:sp>
        </p:grpSp>
        <p:grpSp>
          <p:nvGrpSpPr>
            <p:cNvPr id="169" name="Group 168"/>
            <p:cNvGrpSpPr/>
            <p:nvPr/>
          </p:nvGrpSpPr>
          <p:grpSpPr>
            <a:xfrm>
              <a:off x="4215112" y="1654586"/>
              <a:ext cx="3330458" cy="4589460"/>
              <a:chOff x="5252526" y="1654586"/>
              <a:chExt cx="2629476" cy="4589460"/>
            </a:xfrm>
          </p:grpSpPr>
          <p:sp>
            <p:nvSpPr>
              <p:cNvPr id="167" name="Right Bracket 166"/>
              <p:cNvSpPr/>
              <p:nvPr/>
            </p:nvSpPr>
            <p:spPr>
              <a:xfrm>
                <a:off x="5252526" y="1654586"/>
                <a:ext cx="233802" cy="4589460"/>
              </a:xfrm>
              <a:prstGeom prst="rightBracket">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TextBox 167"/>
              <p:cNvSpPr txBox="1"/>
              <p:nvPr/>
            </p:nvSpPr>
            <p:spPr>
              <a:xfrm flipH="1">
                <a:off x="5680909" y="3795428"/>
                <a:ext cx="2201093" cy="307777"/>
              </a:xfrm>
              <a:prstGeom prst="rect">
                <a:avLst/>
              </a:prstGeom>
              <a:noFill/>
            </p:spPr>
            <p:txBody>
              <a:bodyPr wrap="square" rtlCol="0">
                <a:spAutoFit/>
              </a:bodyPr>
              <a:lstStyle/>
              <a:p>
                <a:r>
                  <a:rPr lang="en-US" sz="1400" b="1" dirty="0">
                    <a:solidFill>
                      <a:schemeClr val="bg1"/>
                    </a:solidFill>
                  </a:rPr>
                  <a:t>Southern Pine Beetle</a:t>
                </a:r>
              </a:p>
            </p:txBody>
          </p:sp>
        </p:grpSp>
        <p:grpSp>
          <p:nvGrpSpPr>
            <p:cNvPr id="175" name="Group 174"/>
            <p:cNvGrpSpPr/>
            <p:nvPr/>
          </p:nvGrpSpPr>
          <p:grpSpPr>
            <a:xfrm>
              <a:off x="996815" y="730147"/>
              <a:ext cx="2181712" cy="5908466"/>
              <a:chOff x="2711604" y="730147"/>
              <a:chExt cx="1722514" cy="5908466"/>
            </a:xfrm>
          </p:grpSpPr>
          <p:sp>
            <p:nvSpPr>
              <p:cNvPr id="173" name="Right Bracket 172"/>
              <p:cNvSpPr/>
              <p:nvPr/>
            </p:nvSpPr>
            <p:spPr>
              <a:xfrm rot="10800000">
                <a:off x="4200316" y="730147"/>
                <a:ext cx="233802" cy="5908466"/>
              </a:xfrm>
              <a:prstGeom prst="rightBracket">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TextBox 173"/>
              <p:cNvSpPr txBox="1"/>
              <p:nvPr/>
            </p:nvSpPr>
            <p:spPr>
              <a:xfrm flipH="1">
                <a:off x="2711604" y="3530492"/>
                <a:ext cx="1465901" cy="307777"/>
              </a:xfrm>
              <a:prstGeom prst="rect">
                <a:avLst/>
              </a:prstGeom>
              <a:noFill/>
            </p:spPr>
            <p:txBody>
              <a:bodyPr wrap="square" rtlCol="0">
                <a:spAutoFit/>
              </a:bodyPr>
              <a:lstStyle/>
              <a:p>
                <a:r>
                  <a:rPr lang="en-US" sz="1400" b="1" dirty="0">
                    <a:solidFill>
                      <a:schemeClr val="bg1"/>
                    </a:solidFill>
                  </a:rPr>
                  <a:t>Engraver Beetles</a:t>
                </a:r>
              </a:p>
            </p:txBody>
          </p:sp>
        </p:grpSp>
      </p:grpSp>
      <p:sp>
        <p:nvSpPr>
          <p:cNvPr id="178" name="TextBox 177"/>
          <p:cNvSpPr txBox="1"/>
          <p:nvPr/>
        </p:nvSpPr>
        <p:spPr>
          <a:xfrm flipH="1">
            <a:off x="126124" y="476052"/>
            <a:ext cx="3231930" cy="923330"/>
          </a:xfrm>
          <a:prstGeom prst="rect">
            <a:avLst/>
          </a:prstGeom>
          <a:noFill/>
        </p:spPr>
        <p:txBody>
          <a:bodyPr wrap="square" rtlCol="0">
            <a:spAutoFit/>
          </a:bodyPr>
          <a:lstStyle/>
          <a:p>
            <a:pPr algn="ctr"/>
            <a:r>
              <a:rPr lang="en-US" b="1" dirty="0">
                <a:solidFill>
                  <a:schemeClr val="bg1"/>
                </a:solidFill>
              </a:rPr>
              <a:t>Different types of bark beetles tend to attack different locations on the tree</a:t>
            </a:r>
          </a:p>
        </p:txBody>
      </p:sp>
    </p:spTree>
    <p:extLst>
      <p:ext uri="{BB962C8B-B14F-4D97-AF65-F5344CB8AC3E}">
        <p14:creationId xmlns:p14="http://schemas.microsoft.com/office/powerpoint/2010/main" val="12690860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389" r="2716"/>
          <a:stretch/>
        </p:blipFill>
        <p:spPr>
          <a:xfrm rot="5400000">
            <a:off x="4505090" y="881100"/>
            <a:ext cx="5507482" cy="3770333"/>
          </a:xfrm>
          <a:prstGeom prst="rect">
            <a:avLst/>
          </a:prstGeom>
          <a:ln>
            <a:solidFill>
              <a:schemeClr val="bg1"/>
            </a:solidFill>
          </a:ln>
        </p:spPr>
      </p:pic>
      <p:pic>
        <p:nvPicPr>
          <p:cNvPr id="29" name="Picture 28"/>
          <p:cNvPicPr>
            <a:picLocks noChangeAspect="1"/>
          </p:cNvPicPr>
          <p:nvPr/>
        </p:nvPicPr>
        <p:blipFill rotWithShape="1">
          <a:blip r:embed="rId4" cstate="screen">
            <a:extLst>
              <a:ext uri="{28A0092B-C50C-407E-A947-70E740481C1C}">
                <a14:useLocalDpi xmlns:a14="http://schemas.microsoft.com/office/drawing/2010/main"/>
              </a:ext>
            </a:extLst>
          </a:blip>
          <a:srcRect b="12029"/>
          <a:stretch/>
        </p:blipFill>
        <p:spPr>
          <a:xfrm rot="5400000">
            <a:off x="-84128" y="71601"/>
            <a:ext cx="5511453" cy="5368251"/>
          </a:xfrm>
          <a:prstGeom prst="rect">
            <a:avLst/>
          </a:prstGeom>
          <a:ln>
            <a:solidFill>
              <a:schemeClr val="bg1"/>
            </a:solidFill>
          </a:ln>
        </p:spPr>
      </p:pic>
      <p:sp>
        <p:nvSpPr>
          <p:cNvPr id="11" name="Rectangle 10"/>
          <p:cNvSpPr/>
          <p:nvPr/>
        </p:nvSpPr>
        <p:spPr>
          <a:xfrm>
            <a:off x="0" y="5511452"/>
            <a:ext cx="9144000" cy="1346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9659" y="5709105"/>
            <a:ext cx="2978727" cy="830997"/>
          </a:xfrm>
          <a:prstGeom prst="rect">
            <a:avLst/>
          </a:prstGeom>
          <a:solidFill>
            <a:schemeClr val="bg1"/>
          </a:solidFill>
          <a:ln>
            <a:noFill/>
          </a:ln>
        </p:spPr>
        <p:txBody>
          <a:bodyPr wrap="square" rtlCol="0">
            <a:spAutoFit/>
          </a:bodyPr>
          <a:lstStyle/>
          <a:p>
            <a:pPr algn="ctr">
              <a:defRPr/>
            </a:pPr>
            <a:r>
              <a:rPr lang="en-US" sz="2400" b="1" u="sng" dirty="0">
                <a:solidFill>
                  <a:srgbClr val="7DCC2E">
                    <a:lumMod val="60000"/>
                    <a:lumOff val="40000"/>
                  </a:srgbClr>
                </a:solidFill>
              </a:rPr>
              <a:t>SPB</a:t>
            </a:r>
            <a:endParaRPr lang="en-US" sz="2400" b="1" noProof="0" dirty="0">
              <a:solidFill>
                <a:srgbClr val="7DCC2E">
                  <a:lumMod val="60000"/>
                  <a:lumOff val="40000"/>
                </a:srgb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7DCC2E">
                    <a:lumMod val="60000"/>
                    <a:lumOff val="40000"/>
                  </a:srgbClr>
                </a:solidFill>
                <a:effectLst/>
                <a:uLnTx/>
                <a:uFillTx/>
                <a:latin typeface="Calibri"/>
              </a:rPr>
              <a:t>S-shaped galleries</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
        <p:nvSpPr>
          <p:cNvPr id="10" name="TextBox 9"/>
          <p:cNvSpPr txBox="1"/>
          <p:nvPr/>
        </p:nvSpPr>
        <p:spPr>
          <a:xfrm>
            <a:off x="5845530" y="5709105"/>
            <a:ext cx="3066844" cy="830997"/>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rgbClr val="7DCC2E">
                    <a:lumMod val="60000"/>
                    <a:lumOff val="40000"/>
                  </a:srgbClr>
                </a:solidFill>
                <a:latin typeface="Calibri"/>
              </a:rPr>
              <a:t>engraver beetle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b</a:t>
            </a:r>
            <a:r>
              <a:rPr kumimoji="0" lang="en-US" sz="2400" b="1" i="0" u="none" strike="noStrike" kern="1200" cap="none" spc="0" normalizeH="0" baseline="0" noProof="0" dirty="0">
                <a:ln>
                  <a:noFill/>
                </a:ln>
                <a:solidFill>
                  <a:srgbClr val="7DCC2E">
                    <a:lumMod val="60000"/>
                    <a:lumOff val="40000"/>
                  </a:srgbClr>
                </a:solidFill>
                <a:effectLst/>
                <a:uLnTx/>
                <a:uFillTx/>
                <a:latin typeface="Calibri"/>
              </a:rPr>
              <a:t>ranching galleries</a:t>
            </a:r>
          </a:p>
        </p:txBody>
      </p:sp>
    </p:spTree>
    <p:extLst>
      <p:ext uri="{BB962C8B-B14F-4D97-AF65-F5344CB8AC3E}">
        <p14:creationId xmlns:p14="http://schemas.microsoft.com/office/powerpoint/2010/main" val="2400735366"/>
      </p:ext>
    </p:extLst>
  </p:cSld>
  <p:clrMapOvr>
    <a:masterClrMapping/>
  </p:clrMapOvr>
  <p:transition>
    <p:fade/>
  </p:transition>
</p:sld>
</file>

<file path=ppt/theme/theme1.xml><?xml version="1.0" encoding="utf-8"?>
<a:theme xmlns:a="http://schemas.openxmlformats.org/drawingml/2006/main" name="TS0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263</Words>
  <Application>Microsoft Macintosh PowerPoint</Application>
  <PresentationFormat>On-screen Show (4:3)</PresentationFormat>
  <Paragraphs>23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Segoe</vt:lpstr>
      <vt:lpstr>TS010286724</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Charlotte Anne Broun Surratt</cp:lastModifiedBy>
  <cp:revision>144</cp:revision>
  <dcterms:created xsi:type="dcterms:W3CDTF">2017-06-07T20:14:57Z</dcterms:created>
  <dcterms:modified xsi:type="dcterms:W3CDTF">2018-03-26T20:21:10Z</dcterms:modified>
</cp:coreProperties>
</file>